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1" r:id="rId5"/>
    <p:sldId id="257" r:id="rId6"/>
    <p:sldId id="282" r:id="rId7"/>
    <p:sldId id="284" r:id="rId8"/>
    <p:sldId id="286" r:id="rId9"/>
    <p:sldId id="287" r:id="rId10"/>
    <p:sldId id="283" r:id="rId11"/>
    <p:sldId id="256" r:id="rId12"/>
    <p:sldId id="260" r:id="rId13"/>
    <p:sldId id="258" r:id="rId14"/>
    <p:sldId id="259" r:id="rId15"/>
    <p:sldId id="268" r:id="rId16"/>
    <p:sldId id="261" r:id="rId17"/>
    <p:sldId id="267" r:id="rId18"/>
    <p:sldId id="262" r:id="rId19"/>
    <p:sldId id="263" r:id="rId20"/>
    <p:sldId id="264" r:id="rId21"/>
    <p:sldId id="269" r:id="rId22"/>
    <p:sldId id="265" r:id="rId23"/>
    <p:sldId id="270" r:id="rId24"/>
    <p:sldId id="295" r:id="rId25"/>
    <p:sldId id="271" r:id="rId26"/>
    <p:sldId id="272" r:id="rId27"/>
    <p:sldId id="273" r:id="rId28"/>
    <p:sldId id="274" r:id="rId29"/>
    <p:sldId id="276" r:id="rId30"/>
    <p:sldId id="275" r:id="rId31"/>
    <p:sldId id="277" r:id="rId32"/>
    <p:sldId id="294" r:id="rId33"/>
    <p:sldId id="279" r:id="rId34"/>
    <p:sldId id="293" r:id="rId35"/>
    <p:sldId id="280" r:id="rId36"/>
    <p:sldId id="278" r:id="rId37"/>
    <p:sldId id="290" r:id="rId38"/>
    <p:sldId id="291"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124" d="100"/>
          <a:sy n="124"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9D8F7-0186-482C-895A-07DC521F2A5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B8636C2-0550-4DAA-9772-780FEC06BC80}">
      <dgm:prSet/>
      <dgm:spPr/>
      <dgm:t>
        <a:bodyPr/>
        <a:lstStyle/>
        <a:p>
          <a:r>
            <a:rPr lang="en-US" b="0" i="0" dirty="0"/>
            <a:t>Keeping track of children’s progress and growth over time are critical tasks for Montessori teachers and deeply intertwined with the work of guiding children through the breadth of the Montessori curriculum. </a:t>
          </a:r>
          <a:endParaRPr lang="en-US" dirty="0"/>
        </a:p>
      </dgm:t>
    </dgm:pt>
    <dgm:pt modelId="{4C58FCC7-D98F-4770-8F76-D454440E8C02}" type="parTrans" cxnId="{D4F47996-5B08-4D4E-A90E-C02133B0E85D}">
      <dgm:prSet/>
      <dgm:spPr/>
      <dgm:t>
        <a:bodyPr/>
        <a:lstStyle/>
        <a:p>
          <a:endParaRPr lang="en-US"/>
        </a:p>
      </dgm:t>
    </dgm:pt>
    <dgm:pt modelId="{AD70CCE8-8283-48A9-9371-F6DD7E77AA35}" type="sibTrans" cxnId="{D4F47996-5B08-4D4E-A90E-C02133B0E85D}">
      <dgm:prSet/>
      <dgm:spPr/>
      <dgm:t>
        <a:bodyPr/>
        <a:lstStyle/>
        <a:p>
          <a:endParaRPr lang="en-US"/>
        </a:p>
      </dgm:t>
    </dgm:pt>
    <dgm:pt modelId="{64ACE547-AF60-4F98-B51C-BFB71B67F45D}">
      <dgm:prSet/>
      <dgm:spPr/>
      <dgm:t>
        <a:bodyPr/>
        <a:lstStyle/>
        <a:p>
          <a:r>
            <a:rPr lang="en-US" b="0" i="0"/>
            <a:t>In Montessori, continual assessment is organically built into the essential functioning of an authentic classroom. The daily use of observation combined with the ability of the learning materials to reveal a child’s understanding along with rigorous record keeping enable Montessori teachers to closely follow their students’ development. </a:t>
          </a:r>
          <a:endParaRPr lang="en-US"/>
        </a:p>
      </dgm:t>
    </dgm:pt>
    <dgm:pt modelId="{A949CAAA-16A9-4713-B647-822D8664AB63}" type="parTrans" cxnId="{2916E0E5-6F26-4790-B472-DB8EFAC64277}">
      <dgm:prSet/>
      <dgm:spPr/>
      <dgm:t>
        <a:bodyPr/>
        <a:lstStyle/>
        <a:p>
          <a:endParaRPr lang="en-US"/>
        </a:p>
      </dgm:t>
    </dgm:pt>
    <dgm:pt modelId="{1ADBF03C-3151-40CB-BB2C-B7026E593449}" type="sibTrans" cxnId="{2916E0E5-6F26-4790-B472-DB8EFAC64277}">
      <dgm:prSet/>
      <dgm:spPr/>
      <dgm:t>
        <a:bodyPr/>
        <a:lstStyle/>
        <a:p>
          <a:endParaRPr lang="en-US"/>
        </a:p>
      </dgm:t>
    </dgm:pt>
    <dgm:pt modelId="{456A4A2A-4F1E-4096-A5AA-410FDDF528E9}">
      <dgm:prSet/>
      <dgm:spPr/>
      <dgm:t>
        <a:bodyPr/>
        <a:lstStyle/>
        <a:p>
          <a:r>
            <a:rPr lang="en-US" b="0" i="0"/>
            <a:t>In the elementary class there are additional tools, such as daily recording of activities by the child and regular one-on-one conferences with the child that contribute to the teacher’s effort to assess every child’s progress. </a:t>
          </a:r>
          <a:endParaRPr lang="en-US"/>
        </a:p>
      </dgm:t>
    </dgm:pt>
    <dgm:pt modelId="{75F3CD83-CC75-4E28-ABDF-BF3AF935E5FD}" type="parTrans" cxnId="{E31D0A42-F17B-4DAB-A924-50F90F1DF835}">
      <dgm:prSet/>
      <dgm:spPr/>
      <dgm:t>
        <a:bodyPr/>
        <a:lstStyle/>
        <a:p>
          <a:endParaRPr lang="en-US"/>
        </a:p>
      </dgm:t>
    </dgm:pt>
    <dgm:pt modelId="{F04F3091-E0EF-4F02-ABB4-5765A53BB2DC}" type="sibTrans" cxnId="{E31D0A42-F17B-4DAB-A924-50F90F1DF835}">
      <dgm:prSet/>
      <dgm:spPr/>
      <dgm:t>
        <a:bodyPr/>
        <a:lstStyle/>
        <a:p>
          <a:endParaRPr lang="en-US"/>
        </a:p>
      </dgm:t>
    </dgm:pt>
    <dgm:pt modelId="{D2A65120-BB4E-485A-87A1-5856D15A254E}" type="pres">
      <dgm:prSet presAssocID="{19E9D8F7-0186-482C-895A-07DC521F2A52}" presName="hierChild1" presStyleCnt="0">
        <dgm:presLayoutVars>
          <dgm:chPref val="1"/>
          <dgm:dir/>
          <dgm:animOne val="branch"/>
          <dgm:animLvl val="lvl"/>
          <dgm:resizeHandles/>
        </dgm:presLayoutVars>
      </dgm:prSet>
      <dgm:spPr/>
    </dgm:pt>
    <dgm:pt modelId="{D8989CCA-6045-4A2D-9344-40199772C51A}" type="pres">
      <dgm:prSet presAssocID="{2B8636C2-0550-4DAA-9772-780FEC06BC80}" presName="hierRoot1" presStyleCnt="0"/>
      <dgm:spPr/>
    </dgm:pt>
    <dgm:pt modelId="{8FCC43AD-BFE6-445A-B372-4595B0E993B5}" type="pres">
      <dgm:prSet presAssocID="{2B8636C2-0550-4DAA-9772-780FEC06BC80}" presName="composite" presStyleCnt="0"/>
      <dgm:spPr/>
    </dgm:pt>
    <dgm:pt modelId="{5935FE99-7DF7-4D74-BB16-56D39FDB4D47}" type="pres">
      <dgm:prSet presAssocID="{2B8636C2-0550-4DAA-9772-780FEC06BC80}" presName="background" presStyleLbl="node0" presStyleIdx="0" presStyleCnt="3"/>
      <dgm:spPr/>
    </dgm:pt>
    <dgm:pt modelId="{6F59AAFB-02F3-4FF1-AA79-C06E3EAACF91}" type="pres">
      <dgm:prSet presAssocID="{2B8636C2-0550-4DAA-9772-780FEC06BC80}" presName="text" presStyleLbl="fgAcc0" presStyleIdx="0" presStyleCnt="3">
        <dgm:presLayoutVars>
          <dgm:chPref val="3"/>
        </dgm:presLayoutVars>
      </dgm:prSet>
      <dgm:spPr/>
    </dgm:pt>
    <dgm:pt modelId="{360AF17A-7A57-4133-9CB9-52E5C7C65AFE}" type="pres">
      <dgm:prSet presAssocID="{2B8636C2-0550-4DAA-9772-780FEC06BC80}" presName="hierChild2" presStyleCnt="0"/>
      <dgm:spPr/>
    </dgm:pt>
    <dgm:pt modelId="{CF911BC4-669A-4DD4-8410-61B0878A7645}" type="pres">
      <dgm:prSet presAssocID="{64ACE547-AF60-4F98-B51C-BFB71B67F45D}" presName="hierRoot1" presStyleCnt="0"/>
      <dgm:spPr/>
    </dgm:pt>
    <dgm:pt modelId="{E00EFAE7-D002-4FB2-A7E2-DE368FE314A6}" type="pres">
      <dgm:prSet presAssocID="{64ACE547-AF60-4F98-B51C-BFB71B67F45D}" presName="composite" presStyleCnt="0"/>
      <dgm:spPr/>
    </dgm:pt>
    <dgm:pt modelId="{DE8B4B4B-8374-4433-BE90-BC957E371052}" type="pres">
      <dgm:prSet presAssocID="{64ACE547-AF60-4F98-B51C-BFB71B67F45D}" presName="background" presStyleLbl="node0" presStyleIdx="1" presStyleCnt="3"/>
      <dgm:spPr/>
    </dgm:pt>
    <dgm:pt modelId="{AD62D240-86FE-4403-AC42-E058558FC283}" type="pres">
      <dgm:prSet presAssocID="{64ACE547-AF60-4F98-B51C-BFB71B67F45D}" presName="text" presStyleLbl="fgAcc0" presStyleIdx="1" presStyleCnt="3">
        <dgm:presLayoutVars>
          <dgm:chPref val="3"/>
        </dgm:presLayoutVars>
      </dgm:prSet>
      <dgm:spPr/>
    </dgm:pt>
    <dgm:pt modelId="{4B17BE6A-B5B7-4677-8342-1788BDBB7CA5}" type="pres">
      <dgm:prSet presAssocID="{64ACE547-AF60-4F98-B51C-BFB71B67F45D}" presName="hierChild2" presStyleCnt="0"/>
      <dgm:spPr/>
    </dgm:pt>
    <dgm:pt modelId="{A5FF3169-A804-4B8D-8857-77867854A877}" type="pres">
      <dgm:prSet presAssocID="{456A4A2A-4F1E-4096-A5AA-410FDDF528E9}" presName="hierRoot1" presStyleCnt="0"/>
      <dgm:spPr/>
    </dgm:pt>
    <dgm:pt modelId="{912CBE48-C9E5-4C37-9CB5-63EDE8EEB0F2}" type="pres">
      <dgm:prSet presAssocID="{456A4A2A-4F1E-4096-A5AA-410FDDF528E9}" presName="composite" presStyleCnt="0"/>
      <dgm:spPr/>
    </dgm:pt>
    <dgm:pt modelId="{45EF4CF0-2277-41BB-8E18-DBC9C978C68B}" type="pres">
      <dgm:prSet presAssocID="{456A4A2A-4F1E-4096-A5AA-410FDDF528E9}" presName="background" presStyleLbl="node0" presStyleIdx="2" presStyleCnt="3"/>
      <dgm:spPr/>
    </dgm:pt>
    <dgm:pt modelId="{CBE7BA26-C0D0-4A52-B8FB-487E65604123}" type="pres">
      <dgm:prSet presAssocID="{456A4A2A-4F1E-4096-A5AA-410FDDF528E9}" presName="text" presStyleLbl="fgAcc0" presStyleIdx="2" presStyleCnt="3">
        <dgm:presLayoutVars>
          <dgm:chPref val="3"/>
        </dgm:presLayoutVars>
      </dgm:prSet>
      <dgm:spPr/>
    </dgm:pt>
    <dgm:pt modelId="{BB2C0666-2937-43BC-9272-C4F5D5F102B5}" type="pres">
      <dgm:prSet presAssocID="{456A4A2A-4F1E-4096-A5AA-410FDDF528E9}" presName="hierChild2" presStyleCnt="0"/>
      <dgm:spPr/>
    </dgm:pt>
  </dgm:ptLst>
  <dgm:cxnLst>
    <dgm:cxn modelId="{101FCF23-A7A3-4F03-A50C-5CDD237EED6F}" type="presOf" srcId="{2B8636C2-0550-4DAA-9772-780FEC06BC80}" destId="{6F59AAFB-02F3-4FF1-AA79-C06E3EAACF91}" srcOrd="0" destOrd="0" presId="urn:microsoft.com/office/officeart/2005/8/layout/hierarchy1"/>
    <dgm:cxn modelId="{D6E1A637-8876-4FC2-8AC8-634296648F3B}" type="presOf" srcId="{19E9D8F7-0186-482C-895A-07DC521F2A52}" destId="{D2A65120-BB4E-485A-87A1-5856D15A254E}" srcOrd="0" destOrd="0" presId="urn:microsoft.com/office/officeart/2005/8/layout/hierarchy1"/>
    <dgm:cxn modelId="{E31D0A42-F17B-4DAB-A924-50F90F1DF835}" srcId="{19E9D8F7-0186-482C-895A-07DC521F2A52}" destId="{456A4A2A-4F1E-4096-A5AA-410FDDF528E9}" srcOrd="2" destOrd="0" parTransId="{75F3CD83-CC75-4E28-ABDF-BF3AF935E5FD}" sibTransId="{F04F3091-E0EF-4F02-ABB4-5765A53BB2DC}"/>
    <dgm:cxn modelId="{2545B467-3AE6-45A8-AC3F-73B750B54066}" type="presOf" srcId="{64ACE547-AF60-4F98-B51C-BFB71B67F45D}" destId="{AD62D240-86FE-4403-AC42-E058558FC283}" srcOrd="0" destOrd="0" presId="urn:microsoft.com/office/officeart/2005/8/layout/hierarchy1"/>
    <dgm:cxn modelId="{D4F47996-5B08-4D4E-A90E-C02133B0E85D}" srcId="{19E9D8F7-0186-482C-895A-07DC521F2A52}" destId="{2B8636C2-0550-4DAA-9772-780FEC06BC80}" srcOrd="0" destOrd="0" parTransId="{4C58FCC7-D98F-4770-8F76-D454440E8C02}" sibTransId="{AD70CCE8-8283-48A9-9371-F6DD7E77AA35}"/>
    <dgm:cxn modelId="{2916E0E5-6F26-4790-B472-DB8EFAC64277}" srcId="{19E9D8F7-0186-482C-895A-07DC521F2A52}" destId="{64ACE547-AF60-4F98-B51C-BFB71B67F45D}" srcOrd="1" destOrd="0" parTransId="{A949CAAA-16A9-4713-B647-822D8664AB63}" sibTransId="{1ADBF03C-3151-40CB-BB2C-B7026E593449}"/>
    <dgm:cxn modelId="{55D7B8EA-CB51-4407-B644-B85766EDD86C}" type="presOf" srcId="{456A4A2A-4F1E-4096-A5AA-410FDDF528E9}" destId="{CBE7BA26-C0D0-4A52-B8FB-487E65604123}" srcOrd="0" destOrd="0" presId="urn:microsoft.com/office/officeart/2005/8/layout/hierarchy1"/>
    <dgm:cxn modelId="{21BCF2CC-C910-4B13-BBFC-9697BFCA76B1}" type="presParOf" srcId="{D2A65120-BB4E-485A-87A1-5856D15A254E}" destId="{D8989CCA-6045-4A2D-9344-40199772C51A}" srcOrd="0" destOrd="0" presId="urn:microsoft.com/office/officeart/2005/8/layout/hierarchy1"/>
    <dgm:cxn modelId="{629C1AEA-45C9-46D0-9BCC-AE3A90B9B668}" type="presParOf" srcId="{D8989CCA-6045-4A2D-9344-40199772C51A}" destId="{8FCC43AD-BFE6-445A-B372-4595B0E993B5}" srcOrd="0" destOrd="0" presId="urn:microsoft.com/office/officeart/2005/8/layout/hierarchy1"/>
    <dgm:cxn modelId="{97503058-D40D-4ABA-8D6E-3D79411997AC}" type="presParOf" srcId="{8FCC43AD-BFE6-445A-B372-4595B0E993B5}" destId="{5935FE99-7DF7-4D74-BB16-56D39FDB4D47}" srcOrd="0" destOrd="0" presId="urn:microsoft.com/office/officeart/2005/8/layout/hierarchy1"/>
    <dgm:cxn modelId="{6DAC2246-CABD-4A2E-901C-7CD3D56B555D}" type="presParOf" srcId="{8FCC43AD-BFE6-445A-B372-4595B0E993B5}" destId="{6F59AAFB-02F3-4FF1-AA79-C06E3EAACF91}" srcOrd="1" destOrd="0" presId="urn:microsoft.com/office/officeart/2005/8/layout/hierarchy1"/>
    <dgm:cxn modelId="{F74FFC60-9C66-4C0A-B0F3-039780A76AB5}" type="presParOf" srcId="{D8989CCA-6045-4A2D-9344-40199772C51A}" destId="{360AF17A-7A57-4133-9CB9-52E5C7C65AFE}" srcOrd="1" destOrd="0" presId="urn:microsoft.com/office/officeart/2005/8/layout/hierarchy1"/>
    <dgm:cxn modelId="{95F713D5-50E3-481A-BC99-9532175FD4B1}" type="presParOf" srcId="{D2A65120-BB4E-485A-87A1-5856D15A254E}" destId="{CF911BC4-669A-4DD4-8410-61B0878A7645}" srcOrd="1" destOrd="0" presId="urn:microsoft.com/office/officeart/2005/8/layout/hierarchy1"/>
    <dgm:cxn modelId="{8FE0B6C7-40B4-41A0-B836-2702173B2E79}" type="presParOf" srcId="{CF911BC4-669A-4DD4-8410-61B0878A7645}" destId="{E00EFAE7-D002-4FB2-A7E2-DE368FE314A6}" srcOrd="0" destOrd="0" presId="urn:microsoft.com/office/officeart/2005/8/layout/hierarchy1"/>
    <dgm:cxn modelId="{272AF91D-076A-4921-8258-5AE847665E24}" type="presParOf" srcId="{E00EFAE7-D002-4FB2-A7E2-DE368FE314A6}" destId="{DE8B4B4B-8374-4433-BE90-BC957E371052}" srcOrd="0" destOrd="0" presId="urn:microsoft.com/office/officeart/2005/8/layout/hierarchy1"/>
    <dgm:cxn modelId="{8A7EE7F3-448D-4E2A-AA22-DE01CBDE6C13}" type="presParOf" srcId="{E00EFAE7-D002-4FB2-A7E2-DE368FE314A6}" destId="{AD62D240-86FE-4403-AC42-E058558FC283}" srcOrd="1" destOrd="0" presId="urn:microsoft.com/office/officeart/2005/8/layout/hierarchy1"/>
    <dgm:cxn modelId="{4CC52CAF-4488-43D8-BA57-B185B59DA099}" type="presParOf" srcId="{CF911BC4-669A-4DD4-8410-61B0878A7645}" destId="{4B17BE6A-B5B7-4677-8342-1788BDBB7CA5}" srcOrd="1" destOrd="0" presId="urn:microsoft.com/office/officeart/2005/8/layout/hierarchy1"/>
    <dgm:cxn modelId="{A1F2C716-0520-4AE8-9D65-AD8ACC5EBD98}" type="presParOf" srcId="{D2A65120-BB4E-485A-87A1-5856D15A254E}" destId="{A5FF3169-A804-4B8D-8857-77867854A877}" srcOrd="2" destOrd="0" presId="urn:microsoft.com/office/officeart/2005/8/layout/hierarchy1"/>
    <dgm:cxn modelId="{284B3D9C-BCEA-45E1-A648-58E4E7BAB9CD}" type="presParOf" srcId="{A5FF3169-A804-4B8D-8857-77867854A877}" destId="{912CBE48-C9E5-4C37-9CB5-63EDE8EEB0F2}" srcOrd="0" destOrd="0" presId="urn:microsoft.com/office/officeart/2005/8/layout/hierarchy1"/>
    <dgm:cxn modelId="{8437EB88-5484-4A54-8A94-171E5CD7E685}" type="presParOf" srcId="{912CBE48-C9E5-4C37-9CB5-63EDE8EEB0F2}" destId="{45EF4CF0-2277-41BB-8E18-DBC9C978C68B}" srcOrd="0" destOrd="0" presId="urn:microsoft.com/office/officeart/2005/8/layout/hierarchy1"/>
    <dgm:cxn modelId="{91F7A7ED-19B5-488A-AC74-3C25CCAA9F59}" type="presParOf" srcId="{912CBE48-C9E5-4C37-9CB5-63EDE8EEB0F2}" destId="{CBE7BA26-C0D0-4A52-B8FB-487E65604123}" srcOrd="1" destOrd="0" presId="urn:microsoft.com/office/officeart/2005/8/layout/hierarchy1"/>
    <dgm:cxn modelId="{8B337620-D94A-475A-9CD9-0942E91AA9D7}" type="presParOf" srcId="{A5FF3169-A804-4B8D-8857-77867854A877}" destId="{BB2C0666-2937-43BC-9272-C4F5D5F102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5FE99-7DF7-4D74-BB16-56D39FDB4D47}">
      <dsp:nvSpPr>
        <dsp:cNvPr id="0" name=""/>
        <dsp:cNvSpPr/>
      </dsp:nvSpPr>
      <dsp:spPr>
        <a:xfrm>
          <a:off x="0" y="36038"/>
          <a:ext cx="3312413" cy="2103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9AAFB-02F3-4FF1-AA79-C06E3EAACF91}">
      <dsp:nvSpPr>
        <dsp:cNvPr id="0" name=""/>
        <dsp:cNvSpPr/>
      </dsp:nvSpPr>
      <dsp:spPr>
        <a:xfrm>
          <a:off x="368045" y="385681"/>
          <a:ext cx="3312413" cy="2103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Keeping track of children’s progress and growth over time are critical tasks for Montessori teachers and deeply intertwined with the work of guiding children through the breadth of the Montessori curriculum. </a:t>
          </a:r>
          <a:endParaRPr lang="en-US" sz="1500" kern="1200" dirty="0"/>
        </a:p>
      </dsp:txBody>
      <dsp:txXfrm>
        <a:off x="429651" y="447287"/>
        <a:ext cx="3189201" cy="1980170"/>
      </dsp:txXfrm>
    </dsp:sp>
    <dsp:sp modelId="{DE8B4B4B-8374-4433-BE90-BC957E371052}">
      <dsp:nvSpPr>
        <dsp:cNvPr id="0" name=""/>
        <dsp:cNvSpPr/>
      </dsp:nvSpPr>
      <dsp:spPr>
        <a:xfrm>
          <a:off x="4048505" y="36038"/>
          <a:ext cx="3312413" cy="2103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2D240-86FE-4403-AC42-E058558FC283}">
      <dsp:nvSpPr>
        <dsp:cNvPr id="0" name=""/>
        <dsp:cNvSpPr/>
      </dsp:nvSpPr>
      <dsp:spPr>
        <a:xfrm>
          <a:off x="4416551" y="385681"/>
          <a:ext cx="3312413" cy="2103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 Montessori, continual assessment is organically built into the essential functioning of an authentic classroom. The daily use of observation combined with the ability of the learning materials to reveal a child’s understanding along with rigorous record keeping enable Montessori teachers to closely follow their students’ development. </a:t>
          </a:r>
          <a:endParaRPr lang="en-US" sz="1500" kern="1200"/>
        </a:p>
      </dsp:txBody>
      <dsp:txXfrm>
        <a:off x="4478157" y="447287"/>
        <a:ext cx="3189201" cy="1980170"/>
      </dsp:txXfrm>
    </dsp:sp>
    <dsp:sp modelId="{45EF4CF0-2277-41BB-8E18-DBC9C978C68B}">
      <dsp:nvSpPr>
        <dsp:cNvPr id="0" name=""/>
        <dsp:cNvSpPr/>
      </dsp:nvSpPr>
      <dsp:spPr>
        <a:xfrm>
          <a:off x="8097011" y="36038"/>
          <a:ext cx="3312413" cy="2103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7BA26-C0D0-4A52-B8FB-487E65604123}">
      <dsp:nvSpPr>
        <dsp:cNvPr id="0" name=""/>
        <dsp:cNvSpPr/>
      </dsp:nvSpPr>
      <dsp:spPr>
        <a:xfrm>
          <a:off x="8465057" y="385681"/>
          <a:ext cx="3312413" cy="2103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 the elementary class there are additional tools, such as daily recording of activities by the child and regular one-on-one conferences with the child that contribute to the teacher’s effort to assess every child’s progress. </a:t>
          </a:r>
          <a:endParaRPr lang="en-US" sz="1500" kern="1200"/>
        </a:p>
      </dsp:txBody>
      <dsp:txXfrm>
        <a:off x="8526663" y="447287"/>
        <a:ext cx="3189201" cy="19801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3E75B-CA7A-4246-91DB-A1F39F1E340E}" type="datetimeFigureOut">
              <a:rPr lang="en-US" smtClean="0"/>
              <a:t>4/4/2022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1275046-4797-4E1F-93EF-3B825521D0A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9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3E75B-CA7A-4246-91DB-A1F39F1E340E}"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75046-4797-4E1F-93EF-3B825521D0A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059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3E75B-CA7A-4246-91DB-A1F39F1E340E}"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75046-4797-4E1F-93EF-3B825521D0A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926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3E75B-CA7A-4246-91DB-A1F39F1E340E}"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75046-4797-4E1F-93EF-3B825521D0A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056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3E75B-CA7A-4246-91DB-A1F39F1E340E}"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75046-4797-4E1F-93EF-3B825521D0A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30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3E75B-CA7A-4246-91DB-A1F39F1E340E}"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75046-4797-4E1F-93EF-3B825521D0A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7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3E75B-CA7A-4246-91DB-A1F39F1E340E}"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75046-4797-4E1F-93EF-3B825521D0A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253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3E75B-CA7A-4246-91DB-A1F39F1E340E}"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75046-4797-4E1F-93EF-3B825521D0A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099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3E75B-CA7A-4246-91DB-A1F39F1E340E}"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75046-4797-4E1F-93EF-3B825521D0AC}" type="slidenum">
              <a:rPr lang="en-US" smtClean="0"/>
              <a:t>‹#›</a:t>
            </a:fld>
            <a:endParaRPr lang="en-US"/>
          </a:p>
        </p:txBody>
      </p:sp>
    </p:spTree>
    <p:extLst>
      <p:ext uri="{BB962C8B-B14F-4D97-AF65-F5344CB8AC3E}">
        <p14:creationId xmlns:p14="http://schemas.microsoft.com/office/powerpoint/2010/main" val="289740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3E75B-CA7A-4246-91DB-A1F39F1E340E}"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75046-4797-4E1F-93EF-3B825521D0A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60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053E75B-CA7A-4246-91DB-A1F39F1E340E}" type="datetimeFigureOut">
              <a:rPr lang="en-US" smtClean="0"/>
              <a:t>4/4/2022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1275046-4797-4E1F-93EF-3B825521D0A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146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053E75B-CA7A-4246-91DB-A1F39F1E340E}" type="datetimeFigureOut">
              <a:rPr lang="en-US" smtClean="0"/>
              <a:t>4/4/2022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1275046-4797-4E1F-93EF-3B825521D0A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21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ing.com/videos/search?q=Teaching+montessori+Kindergarten&amp;&amp;view=detail&amp;mid=44C627FB1D691090C4CD44C627FB1D691090C4CD&amp;&amp;FORM=VRDGAR&amp;ru=%2Fvideos%2Fsearch%3Fq%3DTeaching%2520montessori%2520Kindergarten%26qs%3Dn%26%3D%25eManage%2520Your%2520Search%2520History%25E%26sp%3D-1%26pq%3Dteaching%2520montessori%2520kindergarten%26sc%3D0-32%26sk%3D%26cvid%3D051FFBEB1E13421BAF5CA3A642CAABB1%26FORM%3DVDVVXX"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BDB77-727C-4F2D-9F75-AE251602C025}"/>
              </a:ext>
            </a:extLst>
          </p:cNvPr>
          <p:cNvSpPr>
            <a:spLocks noGrp="1"/>
          </p:cNvSpPr>
          <p:nvPr>
            <p:ph type="ctrTitle"/>
          </p:nvPr>
        </p:nvSpPr>
        <p:spPr>
          <a:xfrm>
            <a:off x="5039068" y="802298"/>
            <a:ext cx="6015784" cy="5116985"/>
          </a:xfrm>
        </p:spPr>
        <p:txBody>
          <a:bodyPr anchor="ctr">
            <a:normAutofit/>
          </a:bodyPr>
          <a:lstStyle/>
          <a:p>
            <a:r>
              <a:rPr lang="en-US" dirty="0"/>
              <a:t>Lakeridge Montessori Program</a:t>
            </a:r>
          </a:p>
        </p:txBody>
      </p:sp>
      <p:sp>
        <p:nvSpPr>
          <p:cNvPr id="3" name="Subtitle 2">
            <a:extLst>
              <a:ext uri="{FF2B5EF4-FFF2-40B4-BE49-F238E27FC236}">
                <a16:creationId xmlns:a16="http://schemas.microsoft.com/office/drawing/2014/main" id="{6900C0E9-EB38-436A-972F-FDF5423F0902}"/>
              </a:ext>
            </a:extLst>
          </p:cNvPr>
          <p:cNvSpPr>
            <a:spLocks noGrp="1"/>
          </p:cNvSpPr>
          <p:nvPr>
            <p:ph type="subTitle" idx="1"/>
          </p:nvPr>
        </p:nvSpPr>
        <p:spPr>
          <a:xfrm>
            <a:off x="868352" y="802298"/>
            <a:ext cx="3401174" cy="5116985"/>
          </a:xfrm>
        </p:spPr>
        <p:txBody>
          <a:bodyPr anchor="ctr">
            <a:normAutofit/>
          </a:bodyPr>
          <a:lstStyle/>
          <a:p>
            <a:pPr algn="ctr"/>
            <a:r>
              <a:rPr lang="en-US" sz="2800" dirty="0"/>
              <a:t>Information Night</a:t>
            </a:r>
          </a:p>
          <a:p>
            <a:pPr algn="ctr"/>
            <a:r>
              <a:rPr lang="en-US" sz="2800" dirty="0"/>
              <a:t>March 22, 2022</a:t>
            </a:r>
          </a:p>
        </p:txBody>
      </p:sp>
      <p:cxnSp>
        <p:nvCxnSpPr>
          <p:cNvPr id="23" name="Straight Connector 9">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60590"/>
            <a:ext cx="0" cy="320040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4077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Aspects of the Prepared Environment</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p:cNvSpPr>
            <a:spLocks noGrp="1"/>
          </p:cNvSpPr>
          <p:nvPr>
            <p:ph type="body" sz="half" idx="2"/>
          </p:nvPr>
        </p:nvSpPr>
        <p:spPr>
          <a:xfrm>
            <a:off x="1451581" y="2015732"/>
            <a:ext cx="3526523" cy="3450613"/>
          </a:xfrm>
        </p:spPr>
        <p:txBody>
          <a:bodyPr vert="horz" lIns="91440" tIns="45720" rIns="91440" bIns="45720" rtlCol="0" anchor="t">
            <a:normAutofit/>
          </a:bodyPr>
          <a:lstStyle/>
          <a:p>
            <a:pPr marL="285750" lvl="0" indent="-228600">
              <a:lnSpc>
                <a:spcPct val="110000"/>
              </a:lnSpc>
              <a:buFont typeface="Arial" panose="020B0604020202020204" pitchFamily="34" charset="0"/>
              <a:buChar char="•"/>
            </a:pPr>
            <a:r>
              <a:rPr lang="en-US" sz="1500" dirty="0"/>
              <a:t>Multi-aged Groupings</a:t>
            </a:r>
          </a:p>
          <a:p>
            <a:pPr marL="285750" lvl="0" indent="-228600">
              <a:lnSpc>
                <a:spcPct val="110000"/>
              </a:lnSpc>
              <a:buFont typeface="Arial" panose="020B0604020202020204" pitchFamily="34" charset="0"/>
              <a:buChar char="•"/>
            </a:pPr>
            <a:r>
              <a:rPr lang="en-US" sz="1500" dirty="0"/>
              <a:t>Self-Directed Learning</a:t>
            </a:r>
          </a:p>
          <a:p>
            <a:pPr marL="285750" lvl="0" indent="-228600">
              <a:lnSpc>
                <a:spcPct val="110000"/>
              </a:lnSpc>
              <a:buFont typeface="Arial" panose="020B0604020202020204" pitchFamily="34" charset="0"/>
              <a:buChar char="•"/>
            </a:pPr>
            <a:r>
              <a:rPr lang="en-US" sz="1500" dirty="0"/>
              <a:t>Spontaneous Activity</a:t>
            </a:r>
          </a:p>
          <a:p>
            <a:pPr marL="285750" lvl="0" indent="-228600">
              <a:lnSpc>
                <a:spcPct val="110000"/>
              </a:lnSpc>
              <a:buFont typeface="Arial" panose="020B0604020202020204" pitchFamily="34" charset="0"/>
              <a:buChar char="•"/>
            </a:pPr>
            <a:r>
              <a:rPr lang="en-US" sz="1500" dirty="0"/>
              <a:t>Hands-on, Discovery-Based Learning</a:t>
            </a:r>
          </a:p>
          <a:p>
            <a:pPr marL="285750" lvl="0" indent="-228600">
              <a:lnSpc>
                <a:spcPct val="110000"/>
              </a:lnSpc>
              <a:buFont typeface="Arial" panose="020B0604020202020204" pitchFamily="34" charset="0"/>
              <a:buChar char="•"/>
            </a:pPr>
            <a:r>
              <a:rPr lang="en-US" sz="1500" dirty="0"/>
              <a:t>Concentration and Meaningful Collaborative Work</a:t>
            </a:r>
          </a:p>
          <a:p>
            <a:pPr marL="285750" lvl="0" indent="-228600">
              <a:lnSpc>
                <a:spcPct val="110000"/>
              </a:lnSpc>
              <a:buFont typeface="Arial" panose="020B0604020202020204" pitchFamily="34" charset="0"/>
              <a:buChar char="•"/>
            </a:pPr>
            <a:r>
              <a:rPr lang="en-US" sz="1500" dirty="0"/>
              <a:t>Freedom within Limits</a:t>
            </a:r>
          </a:p>
          <a:p>
            <a:pPr marL="285750" lvl="0" indent="-228600">
              <a:lnSpc>
                <a:spcPct val="110000"/>
              </a:lnSpc>
              <a:buFont typeface="Arial" panose="020B0604020202020204" pitchFamily="34" charset="0"/>
              <a:buChar char="•"/>
            </a:pPr>
            <a:r>
              <a:rPr lang="en-US" sz="1500" dirty="0"/>
              <a:t>Teacher as Guide</a:t>
            </a:r>
          </a:p>
          <a:p>
            <a:pPr marL="285750" lvl="0" indent="-228600">
              <a:lnSpc>
                <a:spcPct val="110000"/>
              </a:lnSpc>
              <a:buFont typeface="Arial" panose="020B0604020202020204" pitchFamily="34" charset="0"/>
              <a:buChar char="•"/>
            </a:pPr>
            <a:r>
              <a:rPr lang="en-US" sz="1500" dirty="0"/>
              <a:t>Uninterrupted Work Cycle</a:t>
            </a:r>
          </a:p>
          <a:p>
            <a:pPr indent="-228600">
              <a:lnSpc>
                <a:spcPct val="110000"/>
              </a:lnSpc>
              <a:buFont typeface="Arial" panose="020B0604020202020204" pitchFamily="34" charset="0"/>
              <a:buChar char="•"/>
            </a:pPr>
            <a:endParaRPr lang="en-US" sz="1500" dirty="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http://www.healthycommunitieshealthyfuture.org/wp-content/uploads/2012/07/kids-with-globe1.jpg"/>
          <p:cNvPicPr>
            <a:picLocks noGrp="1"/>
          </p:cNvPicPr>
          <p:nvPr>
            <p:ph type="pic" idx="1"/>
          </p:nvPr>
        </p:nvPicPr>
        <p:blipFill rotWithShape="1">
          <a:blip r:embed="rId3">
            <a:extLst>
              <a:ext uri="{28A0092B-C50C-407E-A947-70E740481C1C}">
                <a14:useLocalDpi xmlns:a14="http://schemas.microsoft.com/office/drawing/2010/main" val="0"/>
              </a:ext>
            </a:extLst>
          </a:blip>
          <a:srcRect l="10789" r="26544" b="2"/>
          <a:stretch/>
        </p:blipFill>
        <p:spPr bwMode="auto">
          <a:xfrm>
            <a:off x="6093926" y="1116345"/>
            <a:ext cx="4821551" cy="3866172"/>
          </a:xfrm>
          <a:prstGeom prst="rect">
            <a:avLst/>
          </a:prstGeom>
          <a:noFill/>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Picture Placeholder 2"/>
          <p:cNvSpPr txBox="1">
            <a:spLocks/>
          </p:cNvSpPr>
          <p:nvPr/>
        </p:nvSpPr>
        <p:spPr>
          <a:xfrm>
            <a:off x="5183188" y="995363"/>
            <a:ext cx="6172200" cy="4873625"/>
          </a:xfrm>
          <a:prstGeom prst="rect">
            <a:avLst/>
          </a:prstGeom>
        </p:spPr>
      </p:sp>
    </p:spTree>
    <p:extLst>
      <p:ext uri="{BB962C8B-B14F-4D97-AF65-F5344CB8AC3E}">
        <p14:creationId xmlns:p14="http://schemas.microsoft.com/office/powerpoint/2010/main" val="398407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1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1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18030" y="804520"/>
            <a:ext cx="3931503" cy="1049235"/>
          </a:xfrm>
        </p:spPr>
        <p:txBody>
          <a:bodyPr vert="horz" lIns="91440" tIns="45720" rIns="91440" bIns="45720" rtlCol="0" anchor="t">
            <a:normAutofit fontScale="90000"/>
          </a:bodyPr>
          <a:lstStyle/>
          <a:p>
            <a:pPr marL="285750" lvl="0" indent="-285750" algn="ctr"/>
            <a:r>
              <a:rPr lang="en-US" sz="1300" dirty="0"/>
              <a:t> </a:t>
            </a:r>
            <a:r>
              <a:rPr lang="en-US" sz="1800" dirty="0"/>
              <a:t>Multi-aged Groupings,</a:t>
            </a:r>
            <a:br>
              <a:rPr lang="en-US" sz="1800" dirty="0"/>
            </a:br>
            <a:r>
              <a:rPr lang="en-US" sz="1800" dirty="0"/>
              <a:t>Self-Directed Learning</a:t>
            </a:r>
            <a:br>
              <a:rPr lang="en-US" sz="1800" dirty="0"/>
            </a:br>
            <a:r>
              <a:rPr lang="en-US" sz="1800" dirty="0"/>
              <a:t>&amp;</a:t>
            </a:r>
            <a:br>
              <a:rPr lang="en-US" sz="1800" dirty="0"/>
            </a:br>
            <a:r>
              <a:rPr lang="en-US" sz="1800" dirty="0"/>
              <a:t>Spontaneous Activity</a:t>
            </a:r>
            <a:br>
              <a:rPr lang="en-US" sz="1800" dirty="0"/>
            </a:br>
            <a:endParaRPr lang="en-US" sz="1800" dirty="0"/>
          </a:p>
        </p:txBody>
      </p:sp>
      <p:sp>
        <p:nvSpPr>
          <p:cNvPr id="38" name="Rectangle 2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9" name="Group 2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40" name="Rectangle 2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2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Placeholder 4" descr="http://www.pbs.org/parents/eat-smart-challenge/files/2011/09/288x162-kidsbaking-ts.jpg"/>
          <p:cNvPicPr>
            <a:picLocks noGrp="1"/>
          </p:cNvPicPr>
          <p:nvPr>
            <p:ph type="pic" idx="1"/>
          </p:nvPr>
        </p:nvPicPr>
        <p:blipFill rotWithShape="1">
          <a:blip r:embed="rId3">
            <a:extLst>
              <a:ext uri="{28A0092B-C50C-407E-A947-70E740481C1C}">
                <a14:useLocalDpi xmlns:a14="http://schemas.microsoft.com/office/drawing/2010/main" val="0"/>
              </a:ext>
            </a:extLst>
          </a:blip>
          <a:srcRect l="3267" r="26530" b="-1"/>
          <a:stretch/>
        </p:blipFill>
        <p:spPr bwMode="auto">
          <a:xfrm>
            <a:off x="1271223" y="1116345"/>
            <a:ext cx="4825148" cy="3866172"/>
          </a:xfrm>
          <a:prstGeom prst="rect">
            <a:avLst/>
          </a:prstGeom>
          <a:noFill/>
        </p:spPr>
      </p:pic>
      <p:sp>
        <p:nvSpPr>
          <p:cNvPr id="4" name="Text Placeholder 3"/>
          <p:cNvSpPr>
            <a:spLocks noGrp="1"/>
          </p:cNvSpPr>
          <p:nvPr>
            <p:ph type="body" sz="half" idx="2"/>
          </p:nvPr>
        </p:nvSpPr>
        <p:spPr>
          <a:xfrm>
            <a:off x="7218028" y="2015732"/>
            <a:ext cx="3843389" cy="3450613"/>
          </a:xfrm>
        </p:spPr>
        <p:txBody>
          <a:bodyPr vert="horz" lIns="91440" tIns="45720" rIns="91440" bIns="45720" rtlCol="0" anchor="t">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r>
              <a:rPr lang="en-US" dirty="0"/>
              <a:t>Never help a child with a task at which he feels he can succeed.</a:t>
            </a:r>
          </a:p>
          <a:p>
            <a:r>
              <a:rPr lang="en-US" dirty="0"/>
              <a:t>                 -Maria Montessori</a:t>
            </a:r>
          </a:p>
        </p:txBody>
      </p:sp>
      <p:pic>
        <p:nvPicPr>
          <p:cNvPr id="42" name="Picture 2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2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21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5140235" y="1027937"/>
            <a:ext cx="6083708" cy="3711894"/>
          </a:xfrm>
        </p:spPr>
        <p:txBody>
          <a:bodyPr vert="horz" lIns="91440" tIns="45720" rIns="91440" bIns="0" rtlCol="0" anchor="ctr">
            <a:normAutofit/>
          </a:bodyPr>
          <a:lstStyle/>
          <a:p>
            <a:r>
              <a:rPr lang="en-US" sz="3800" dirty="0"/>
              <a:t>Multi-Aged Groupings</a:t>
            </a:r>
            <a:br>
              <a:rPr lang="en-US" sz="3800" dirty="0"/>
            </a:br>
            <a:r>
              <a:rPr lang="en-US" sz="3800" dirty="0"/>
              <a:t>allow for real world dynamics in which the child is both a learner and leader. </a:t>
            </a:r>
          </a:p>
        </p:txBody>
      </p:sp>
      <p:sp>
        <p:nvSpPr>
          <p:cNvPr id="3" name="Text Placeholder 2"/>
          <p:cNvSpPr>
            <a:spLocks noGrp="1"/>
          </p:cNvSpPr>
          <p:nvPr>
            <p:ph type="body" idx="1"/>
          </p:nvPr>
        </p:nvSpPr>
        <p:spPr>
          <a:xfrm>
            <a:off x="178926" y="377687"/>
            <a:ext cx="4234039" cy="5506278"/>
          </a:xfrm>
        </p:spPr>
        <p:txBody>
          <a:bodyPr vert="horz" lIns="91440" tIns="91440" rIns="91440" bIns="91440" rtlCol="0" anchor="ctr">
            <a:normAutofit/>
          </a:bodyPr>
          <a:lstStyle/>
          <a:p>
            <a:pPr algn="r">
              <a:lnSpc>
                <a:spcPct val="110000"/>
              </a:lnSpc>
            </a:pPr>
            <a:endParaRPr lang="en-US" sz="1100" cap="all" dirty="0"/>
          </a:p>
          <a:p>
            <a:pPr algn="ctr">
              <a:lnSpc>
                <a:spcPct val="110000"/>
              </a:lnSpc>
            </a:pPr>
            <a:r>
              <a:rPr lang="en-US" sz="1600" u="sng" cap="all" dirty="0"/>
              <a:t>Self-Directed Learning</a:t>
            </a:r>
          </a:p>
          <a:p>
            <a:pPr algn="ctr">
              <a:lnSpc>
                <a:spcPct val="110000"/>
              </a:lnSpc>
            </a:pPr>
            <a:r>
              <a:rPr lang="en-US" sz="1600" cap="all" dirty="0"/>
              <a:t>The Montessori Elementary classroom may be somewhat of a leap of faith for parents. The busy, seemingly chaotic buzz that occurs in the Montessori Lower Elementary Class may appear unstructured. With math happening in one area, reading in another and presentations in another, one may not understand the purposeful work occurring, yet it is the basis for the self-directed learning of the Montessori method</a:t>
            </a:r>
            <a:r>
              <a:rPr lang="en-US" sz="1100" cap="all" dirty="0"/>
              <a:t>.</a:t>
            </a:r>
          </a:p>
        </p:txBody>
      </p:sp>
      <p:cxnSp>
        <p:nvCxnSpPr>
          <p:cNvPr id="47" name="Straight Connector 46">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18030" y="804520"/>
            <a:ext cx="3520367" cy="1049235"/>
          </a:xfrm>
        </p:spPr>
        <p:txBody>
          <a:bodyPr vert="horz" lIns="91440" tIns="45720" rIns="91440" bIns="45720" rtlCol="0" anchor="t">
            <a:normAutofit/>
          </a:bodyPr>
          <a:lstStyle/>
          <a:p>
            <a:r>
              <a:rPr lang="en-US" sz="2200"/>
              <a:t>Hands-on, Discovery Based Learning</a:t>
            </a:r>
            <a:br>
              <a:rPr lang="en-US" sz="2200"/>
            </a:br>
            <a:endParaRPr lang="en-US" sz="2200"/>
          </a:p>
        </p:txBody>
      </p:sp>
      <p:sp>
        <p:nvSpPr>
          <p:cNvPr id="23" name="Rectangle 2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2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6" name="Rectangle 2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6519" b="1"/>
          <a:stretch/>
        </p:blipFill>
        <p:spPr>
          <a:xfrm>
            <a:off x="1271223" y="1116345"/>
            <a:ext cx="4825148" cy="3866172"/>
          </a:xfrm>
          <a:prstGeom prst="rect">
            <a:avLst/>
          </a:prstGeom>
        </p:spPr>
      </p:pic>
      <p:sp>
        <p:nvSpPr>
          <p:cNvPr id="4" name="Text Placeholder 3"/>
          <p:cNvSpPr>
            <a:spLocks noGrp="1"/>
          </p:cNvSpPr>
          <p:nvPr>
            <p:ph type="body" sz="half" idx="2"/>
          </p:nvPr>
        </p:nvSpPr>
        <p:spPr>
          <a:xfrm>
            <a:off x="7218029" y="1383126"/>
            <a:ext cx="3900768" cy="3242663"/>
          </a:xfrm>
        </p:spPr>
        <p:txBody>
          <a:bodyPr vert="horz" lIns="91440" tIns="45720" rIns="91440" bIns="45720" rtlCol="0" anchor="t">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r>
              <a:rPr lang="en-US" dirty="0"/>
              <a:t>The hand is the instrument of the mind.</a:t>
            </a:r>
          </a:p>
          <a:p>
            <a:r>
              <a:rPr lang="en-US" dirty="0"/>
              <a:t>	- Maria Montessori</a:t>
            </a:r>
          </a:p>
        </p:txBody>
      </p:sp>
      <p:pic>
        <p:nvPicPr>
          <p:cNvPr id="29" name="Picture 2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8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023" y="509451"/>
            <a:ext cx="10685417" cy="3816429"/>
          </a:xfrm>
          <a:prstGeom prst="rect">
            <a:avLst/>
          </a:prstGeom>
          <a:noFill/>
        </p:spPr>
        <p:txBody>
          <a:bodyPr wrap="square" rtlCol="0">
            <a:spAutoFit/>
          </a:bodyPr>
          <a:lstStyle/>
          <a:p>
            <a:pPr algn="ctr"/>
            <a:r>
              <a:rPr lang="en-US" sz="5600" b="1" dirty="0">
                <a:latin typeface="Georgia" panose="02040502050405020303" pitchFamily="18" charset="0"/>
              </a:rPr>
              <a:t>Hands-On, Discovery-Based Learning</a:t>
            </a:r>
          </a:p>
          <a:p>
            <a:endParaRPr lang="en-US" sz="5600" dirty="0">
              <a:latin typeface="Georgia" panose="02040502050405020303" pitchFamily="18" charset="0"/>
            </a:endParaRPr>
          </a:p>
          <a:p>
            <a:endParaRPr lang="en-US" dirty="0"/>
          </a:p>
          <a:p>
            <a:r>
              <a:rPr lang="en-US" sz="2800" dirty="0">
                <a:latin typeface="Georgia" panose="02040502050405020303" pitchFamily="18" charset="0"/>
              </a:rPr>
              <a:t>Presentations are the catalyst through which children are then able to learn from their own experiences.</a:t>
            </a:r>
          </a:p>
        </p:txBody>
      </p:sp>
    </p:spTree>
    <p:extLst>
      <p:ext uri="{BB962C8B-B14F-4D97-AF65-F5344CB8AC3E}">
        <p14:creationId xmlns:p14="http://schemas.microsoft.com/office/powerpoint/2010/main" val="415671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4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18030" y="804520"/>
            <a:ext cx="3520367" cy="1049235"/>
          </a:xfrm>
        </p:spPr>
        <p:txBody>
          <a:bodyPr vert="horz" lIns="91440" tIns="45720" rIns="91440" bIns="45720" rtlCol="0" anchor="t">
            <a:normAutofit/>
          </a:bodyPr>
          <a:lstStyle/>
          <a:p>
            <a:r>
              <a:rPr lang="en-US" sz="1500"/>
              <a:t>Concentration and Meaningful Collaborative Work</a:t>
            </a:r>
            <a:br>
              <a:rPr lang="en-US" sz="1500"/>
            </a:br>
            <a:endParaRPr lang="en-US" sz="1500"/>
          </a:p>
        </p:txBody>
      </p:sp>
      <p:sp>
        <p:nvSpPr>
          <p:cNvPr id="57" name="Rectangle 56">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9" name="Group 58">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60" name="Rectangle 59">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6519" b="1"/>
          <a:stretch/>
        </p:blipFill>
        <p:spPr>
          <a:xfrm>
            <a:off x="1271223" y="1116345"/>
            <a:ext cx="4825148" cy="3866172"/>
          </a:xfrm>
          <a:prstGeom prst="rect">
            <a:avLst/>
          </a:prstGeom>
        </p:spPr>
      </p:pic>
      <p:sp>
        <p:nvSpPr>
          <p:cNvPr id="4" name="Text Placeholder 3"/>
          <p:cNvSpPr>
            <a:spLocks noGrp="1"/>
          </p:cNvSpPr>
          <p:nvPr>
            <p:ph type="body" sz="half" idx="2"/>
          </p:nvPr>
        </p:nvSpPr>
        <p:spPr>
          <a:xfrm>
            <a:off x="7218029" y="2015732"/>
            <a:ext cx="4446534" cy="3450613"/>
          </a:xfrm>
        </p:spPr>
        <p:txBody>
          <a:bodyPr vert="horz" lIns="91440" tIns="45720" rIns="91440" bIns="45720" rtlCol="0" anchor="t">
            <a:noAutofit/>
          </a:bodyPr>
          <a:lstStyle/>
          <a:p>
            <a:pPr>
              <a:lnSpc>
                <a:spcPct val="110000"/>
              </a:lnSpc>
            </a:pPr>
            <a:r>
              <a:rPr lang="en-US" dirty="0"/>
              <a:t>The child whose attention has once been held by a chosen object, while he concentrates his whole self on the repetition of the exercise, is a delivered soul in the sense of spiritual safety of which we speak. From this moment there is no need to worry about him - except to prepare an environment which satisfies his needs, and to remove obstacles which may bar his way to perfection.</a:t>
            </a:r>
          </a:p>
          <a:p>
            <a:pPr>
              <a:lnSpc>
                <a:spcPct val="110000"/>
              </a:lnSpc>
            </a:pPr>
            <a:r>
              <a:rPr lang="en-US" dirty="0"/>
              <a:t>		- Maria Montessori.</a:t>
            </a:r>
          </a:p>
        </p:txBody>
      </p:sp>
      <p:pic>
        <p:nvPicPr>
          <p:cNvPr id="63" name="Picture 62">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5" name="Straight Connector 64">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23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1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14">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6">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9" name="Rectangle 18">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4"/>
          <p:cNvSpPr>
            <a:spLocks noGrp="1"/>
          </p:cNvSpPr>
          <p:nvPr>
            <p:ph type="title"/>
          </p:nvPr>
        </p:nvSpPr>
        <p:spPr>
          <a:xfrm>
            <a:off x="812205" y="804519"/>
            <a:ext cx="3241820" cy="4431360"/>
          </a:xfrm>
        </p:spPr>
        <p:txBody>
          <a:bodyPr vert="horz" lIns="91440" tIns="45720" rIns="91440" bIns="45720" rtlCol="0" anchor="ctr">
            <a:normAutofit/>
          </a:bodyPr>
          <a:lstStyle/>
          <a:p>
            <a:r>
              <a:rPr lang="en-US" sz="2700" b="0" i="0" kern="1200" cap="all" dirty="0">
                <a:solidFill>
                  <a:schemeClr val="tx1"/>
                </a:solidFill>
                <a:effectLst/>
                <a:latin typeface="+mj-lt"/>
                <a:ea typeface="+mj-ea"/>
                <a:cs typeface="+mj-cs"/>
              </a:rPr>
              <a:t>Concentration and Meaningful Collaborative Work</a:t>
            </a:r>
          </a:p>
        </p:txBody>
      </p:sp>
      <p:cxnSp>
        <p:nvCxnSpPr>
          <p:cNvPr id="23" name="Straight Connector 22">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37863" y="804520"/>
            <a:ext cx="6102559" cy="4431359"/>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00000"/>
            </a:pPr>
            <a:r>
              <a:rPr lang="en-US" dirty="0"/>
              <a:t>Through engagement with the environment the child creates within, a power of concentration. This skill is then transferred to group work and collaboration as the need for social interaction grows.</a:t>
            </a:r>
          </a:p>
        </p:txBody>
      </p:sp>
      <p:pic>
        <p:nvPicPr>
          <p:cNvPr id="25" name="Picture 24">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87397709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Freedom within Limits</a:t>
            </a:r>
            <a:br>
              <a:rPr lang="en-US" sz="2200"/>
            </a:br>
            <a:endParaRPr lang="en-US" sz="2200"/>
          </a:p>
        </p:txBody>
      </p:sp>
      <p:sp>
        <p:nvSpPr>
          <p:cNvPr id="22" name="Rectangle 2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p:cNvSpPr>
            <a:spLocks noGrp="1"/>
          </p:cNvSpPr>
          <p:nvPr>
            <p:ph type="body" sz="half" idx="2"/>
          </p:nvPr>
        </p:nvSpPr>
        <p:spPr>
          <a:xfrm>
            <a:off x="1451581" y="1521440"/>
            <a:ext cx="3526523" cy="3944906"/>
          </a:xfrm>
        </p:spPr>
        <p:txBody>
          <a:bodyPr vert="horz" lIns="91440" tIns="45720" rIns="91440" bIns="45720" rtlCol="0" anchor="t">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r>
              <a:rPr lang="en-US" dirty="0"/>
              <a:t>To let the child do as he likes when he has not yet developed any power of control is to betray the idea of freedom.</a:t>
            </a:r>
          </a:p>
          <a:p>
            <a:r>
              <a:rPr lang="en-US" dirty="0"/>
              <a:t>	-Maria Montessori</a:t>
            </a:r>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518" r="11835" b="2"/>
          <a:stretch/>
        </p:blipFill>
        <p:spPr>
          <a:xfrm>
            <a:off x="6093926" y="1116345"/>
            <a:ext cx="4821551" cy="3866172"/>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19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5600" b="1" dirty="0">
                <a:latin typeface="Georgia" panose="02040502050405020303" pitchFamily="18" charset="0"/>
              </a:rPr>
              <a:t>Freedom within Limits</a:t>
            </a:r>
          </a:p>
        </p:txBody>
      </p:sp>
      <p:sp>
        <p:nvSpPr>
          <p:cNvPr id="7" name="Content Placeholder 6"/>
          <p:cNvSpPr>
            <a:spLocks noGrp="1"/>
          </p:cNvSpPr>
          <p:nvPr>
            <p:ph idx="1"/>
          </p:nvPr>
        </p:nvSpPr>
        <p:spPr/>
        <p:txBody>
          <a:bodyPr/>
          <a:lstStyle/>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This becomes an important element in the Elementary classroom as the child’s reasoning mind develops in the second plane.  As such, freedom to choose is a significant aspect in the formation of responsibility. Main freedoms to look for in the Elementary classroom—freedom to choose work, freedom to work in groups, and freedom to talk and move about.</a:t>
            </a:r>
          </a:p>
        </p:txBody>
      </p:sp>
    </p:spTree>
    <p:extLst>
      <p:ext uri="{BB962C8B-B14F-4D97-AF65-F5344CB8AC3E}">
        <p14:creationId xmlns:p14="http://schemas.microsoft.com/office/powerpoint/2010/main" val="378089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7218030" y="804520"/>
            <a:ext cx="3520367" cy="1049235"/>
          </a:xfrm>
        </p:spPr>
        <p:txBody>
          <a:bodyPr vert="horz" lIns="91440" tIns="45720" rIns="91440" bIns="45720" rtlCol="0" anchor="t">
            <a:normAutofit/>
          </a:bodyPr>
          <a:lstStyle/>
          <a:p>
            <a:pPr algn="ctr"/>
            <a:r>
              <a:rPr lang="en-US" sz="1800" dirty="0"/>
              <a:t>Teacher as Guide</a:t>
            </a:r>
            <a:br>
              <a:rPr lang="en-US" sz="1800" dirty="0"/>
            </a:br>
            <a:r>
              <a:rPr lang="en-US" sz="1800" dirty="0"/>
              <a:t>&amp; </a:t>
            </a:r>
            <a:br>
              <a:rPr lang="en-US" sz="1800" dirty="0"/>
            </a:br>
            <a:r>
              <a:rPr lang="en-US" sz="1800" dirty="0"/>
              <a:t>Uninterrupted Work Cycle</a:t>
            </a:r>
          </a:p>
        </p:txBody>
      </p:sp>
      <p:sp>
        <p:nvSpPr>
          <p:cNvPr id="23" name="Rectangle 2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2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6" name="Rectangle 2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6397"/>
          <a:stretch/>
        </p:blipFill>
        <p:spPr>
          <a:xfrm>
            <a:off x="1271223" y="1116345"/>
            <a:ext cx="4825148" cy="3866172"/>
          </a:xfrm>
          <a:prstGeom prst="rect">
            <a:avLst/>
          </a:prstGeom>
        </p:spPr>
      </p:pic>
      <p:sp>
        <p:nvSpPr>
          <p:cNvPr id="4" name="Text Placeholder 3"/>
          <p:cNvSpPr>
            <a:spLocks noGrp="1"/>
          </p:cNvSpPr>
          <p:nvPr>
            <p:ph type="body" sz="half" idx="2"/>
          </p:nvPr>
        </p:nvSpPr>
        <p:spPr>
          <a:xfrm>
            <a:off x="7218029" y="2015732"/>
            <a:ext cx="4639354" cy="3450613"/>
          </a:xfrm>
        </p:spPr>
        <p:txBody>
          <a:bodyPr vert="horz" lIns="91440" tIns="45720" rIns="91440" bIns="45720" rtlCol="0" anchor="t">
            <a:normAutofit/>
          </a:bodyPr>
          <a:lstStyle/>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r>
              <a:rPr lang="en-US" dirty="0"/>
              <a:t>To assist a child, we must provide him with an environment which will enable him to develop freely.</a:t>
            </a:r>
            <a:br>
              <a:rPr lang="en-US" dirty="0"/>
            </a:br>
            <a:r>
              <a:rPr lang="en-US" dirty="0"/>
              <a:t>	― </a:t>
            </a:r>
            <a:r>
              <a:rPr lang="en-US" b="1" dirty="0"/>
              <a:t>Maria Montessori</a:t>
            </a:r>
          </a:p>
          <a:p>
            <a:pPr indent="-228600">
              <a:buFont typeface="Arial" panose="020B0604020202020204" pitchFamily="34" charset="0"/>
              <a:buChar char="•"/>
            </a:pPr>
            <a:endParaRPr lang="en-US" b="1" dirty="0"/>
          </a:p>
          <a:p>
            <a:pPr indent="-228600">
              <a:buFont typeface="Arial" panose="020B0604020202020204" pitchFamily="34" charset="0"/>
              <a:buChar char="•"/>
            </a:pPr>
            <a:endParaRPr lang="en-US" dirty="0"/>
          </a:p>
        </p:txBody>
      </p:sp>
      <p:pic>
        <p:nvPicPr>
          <p:cNvPr id="29" name="Picture 2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2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21" name="Rectangle 20">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 name="Picture 1" descr="https://www.greenspringmontessori.org/wp-content/uploads/2016/03/maria_montessori.jpg"/>
          <p:cNvPicPr/>
          <p:nvPr/>
        </p:nvPicPr>
        <p:blipFill rotWithShape="1">
          <a:blip r:embed="rId3">
            <a:extLst>
              <a:ext uri="{28A0092B-C50C-407E-A947-70E740481C1C}">
                <a14:useLocalDpi xmlns:a14="http://schemas.microsoft.com/office/drawing/2010/main" val="0"/>
              </a:ext>
            </a:extLst>
          </a:blip>
          <a:srcRect r="3812" b="1"/>
          <a:stretch/>
        </p:blipFill>
        <p:spPr bwMode="auto">
          <a:xfrm>
            <a:off x="1285438" y="1116345"/>
            <a:ext cx="2799103" cy="3866172"/>
          </a:xfrm>
          <a:prstGeom prst="rect">
            <a:avLst/>
          </a:prstGeom>
          <a:noFill/>
        </p:spPr>
      </p:pic>
      <p:sp>
        <p:nvSpPr>
          <p:cNvPr id="3" name="TextBox 2"/>
          <p:cNvSpPr txBox="1"/>
          <p:nvPr/>
        </p:nvSpPr>
        <p:spPr>
          <a:xfrm>
            <a:off x="5188043" y="2015732"/>
            <a:ext cx="5550355"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sz="2400" dirty="0"/>
              <a:t>One test of the correctness of educational procedure is the happiness of the child. </a:t>
            </a:r>
          </a:p>
          <a:p>
            <a:pPr defTabSz="914400">
              <a:lnSpc>
                <a:spcPct val="120000"/>
              </a:lnSpc>
              <a:spcAft>
                <a:spcPts val="600"/>
              </a:spcAft>
              <a:buClr>
                <a:schemeClr val="accent1"/>
              </a:buClr>
              <a:buSzPct val="100000"/>
            </a:pPr>
            <a:r>
              <a:rPr lang="en-US" sz="2400" dirty="0"/>
              <a:t>                                -Maria Montessori</a:t>
            </a:r>
          </a:p>
        </p:txBody>
      </p:sp>
      <p:pic>
        <p:nvPicPr>
          <p:cNvPr id="26" name="Picture 25">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9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60612" y="1138228"/>
            <a:ext cx="3793685" cy="3858767"/>
          </a:xfrm>
        </p:spPr>
        <p:txBody>
          <a:bodyPr anchor="ctr">
            <a:normAutofit/>
          </a:bodyPr>
          <a:lstStyle/>
          <a:p>
            <a:pPr algn="ctr"/>
            <a:r>
              <a:rPr lang="en-US" sz="2800" b="1" dirty="0">
                <a:latin typeface="Georgia" panose="02040502050405020303" pitchFamily="18" charset="0"/>
              </a:rPr>
              <a:t>Teacher as Guide</a:t>
            </a:r>
            <a:br>
              <a:rPr lang="en-US" sz="2800" b="1" dirty="0">
                <a:latin typeface="Georgia" panose="02040502050405020303" pitchFamily="18" charset="0"/>
              </a:rPr>
            </a:br>
            <a:r>
              <a:rPr lang="en-US" sz="2800" b="1" dirty="0">
                <a:latin typeface="Georgia" panose="02040502050405020303" pitchFamily="18" charset="0"/>
              </a:rPr>
              <a:t>&amp; Uninterrupted Work Cycle</a:t>
            </a:r>
            <a:endParaRPr lang="en-US" sz="2800" b="1" dirty="0"/>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84483" y="1138228"/>
            <a:ext cx="5440680" cy="3858768"/>
          </a:xfrm>
        </p:spPr>
        <p:txBody>
          <a:bodyPr anchor="ctr">
            <a:normAutofit fontScale="92500" lnSpcReduction="20000"/>
          </a:bodyPr>
          <a:lstStyle/>
          <a:p>
            <a:pPr marL="0" indent="0">
              <a:lnSpc>
                <a:spcPct val="110000"/>
              </a:lnSpc>
              <a:buNone/>
            </a:pPr>
            <a:r>
              <a:rPr lang="en-US" sz="1900" b="1" dirty="0">
                <a:solidFill>
                  <a:srgbClr val="000000"/>
                </a:solidFill>
                <a:latin typeface="Georgia" panose="02040502050405020303" pitchFamily="18" charset="0"/>
              </a:rPr>
              <a:t>Teacher as Guide</a:t>
            </a:r>
          </a:p>
          <a:p>
            <a:pPr marL="0" indent="0">
              <a:lnSpc>
                <a:spcPct val="110000"/>
              </a:lnSpc>
              <a:buNone/>
            </a:pPr>
            <a:r>
              <a:rPr lang="en-US" sz="1900" dirty="0">
                <a:solidFill>
                  <a:srgbClr val="000000"/>
                </a:solidFill>
                <a:latin typeface="Georgia" panose="02040502050405020303" pitchFamily="18" charset="0"/>
              </a:rPr>
              <a:t>In the Montessori Classroom the teacher is a guide; a co-creator of culture, community and learning.  Classroom teachers ensure that Saskatchewan curricular outcomes are presented within each year of the 3 year cycle </a:t>
            </a:r>
            <a:r>
              <a:rPr lang="en-US" sz="1900">
                <a:solidFill>
                  <a:srgbClr val="000000"/>
                </a:solidFill>
                <a:latin typeface="Georgia" panose="02040502050405020303" pitchFamily="18" charset="0"/>
              </a:rPr>
              <a:t>(and within </a:t>
            </a:r>
            <a:r>
              <a:rPr lang="en-US" sz="1900" dirty="0">
                <a:solidFill>
                  <a:srgbClr val="000000"/>
                </a:solidFill>
                <a:latin typeface="Georgia" panose="02040502050405020303" pitchFamily="18" charset="0"/>
              </a:rPr>
              <a:t>the Kindergarten Casa program).</a:t>
            </a:r>
          </a:p>
          <a:p>
            <a:pPr marL="0" indent="0">
              <a:lnSpc>
                <a:spcPct val="110000"/>
              </a:lnSpc>
              <a:buNone/>
            </a:pPr>
            <a:endParaRPr lang="en-US" sz="1900" dirty="0">
              <a:solidFill>
                <a:srgbClr val="000000"/>
              </a:solidFill>
              <a:latin typeface="Georgia" panose="02040502050405020303" pitchFamily="18" charset="0"/>
            </a:endParaRPr>
          </a:p>
          <a:p>
            <a:pPr marL="0" indent="0">
              <a:lnSpc>
                <a:spcPct val="110000"/>
              </a:lnSpc>
              <a:buNone/>
            </a:pPr>
            <a:r>
              <a:rPr lang="en-US" sz="1900" b="1" dirty="0">
                <a:solidFill>
                  <a:srgbClr val="000000"/>
                </a:solidFill>
                <a:latin typeface="Georgia" panose="02040502050405020303" pitchFamily="18" charset="0"/>
              </a:rPr>
              <a:t>Uninterrupted Work Cycle</a:t>
            </a:r>
          </a:p>
          <a:p>
            <a:pPr marL="0" indent="0">
              <a:lnSpc>
                <a:spcPct val="110000"/>
              </a:lnSpc>
              <a:buNone/>
            </a:pPr>
            <a:r>
              <a:rPr lang="en-US" sz="1900" dirty="0">
                <a:solidFill>
                  <a:srgbClr val="000000"/>
                </a:solidFill>
                <a:latin typeface="Georgia" panose="02040502050405020303" pitchFamily="18" charset="0"/>
              </a:rPr>
              <a:t>The importance of the Uninterrupted Work Cycle carries through to all Montessori classrooms. This time is essential for optimum learning to occur.</a:t>
            </a:r>
          </a:p>
          <a:p>
            <a:pPr marL="0" indent="0">
              <a:lnSpc>
                <a:spcPct val="110000"/>
              </a:lnSpc>
              <a:buNone/>
            </a:pPr>
            <a:endParaRPr lang="en-US" sz="1900" dirty="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2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ADD0-040A-4C16-8562-8DF433BB5005}"/>
              </a:ext>
            </a:extLst>
          </p:cNvPr>
          <p:cNvSpPr>
            <a:spLocks noGrp="1"/>
          </p:cNvSpPr>
          <p:nvPr>
            <p:ph type="ctrTitle"/>
          </p:nvPr>
        </p:nvSpPr>
        <p:spPr>
          <a:xfrm>
            <a:off x="1805639" y="671671"/>
            <a:ext cx="8637073" cy="2071530"/>
          </a:xfrm>
        </p:spPr>
        <p:txBody>
          <a:bodyPr/>
          <a:lstStyle/>
          <a:p>
            <a:pPr algn="ctr"/>
            <a:r>
              <a:rPr lang="en-US" dirty="0"/>
              <a:t>Assessment within </a:t>
            </a:r>
            <a:r>
              <a:rPr lang="en-US" dirty="0" err="1"/>
              <a:t>montessori</a:t>
            </a:r>
            <a:endParaRPr lang="en-US" dirty="0"/>
          </a:p>
        </p:txBody>
      </p:sp>
      <p:sp>
        <p:nvSpPr>
          <p:cNvPr id="3" name="Subtitle 2">
            <a:extLst>
              <a:ext uri="{FF2B5EF4-FFF2-40B4-BE49-F238E27FC236}">
                <a16:creationId xmlns:a16="http://schemas.microsoft.com/office/drawing/2014/main" id="{9FB94311-7531-4136-83F6-22AABFF6D546}"/>
              </a:ext>
            </a:extLst>
          </p:cNvPr>
          <p:cNvSpPr>
            <a:spLocks noGrp="1"/>
          </p:cNvSpPr>
          <p:nvPr>
            <p:ph type="subTitle" idx="1"/>
          </p:nvPr>
        </p:nvSpPr>
        <p:spPr>
          <a:xfrm flipV="1">
            <a:off x="445675" y="5555555"/>
            <a:ext cx="5494083" cy="45719"/>
          </a:xfrm>
        </p:spPr>
        <p:txBody>
          <a:bodyPr>
            <a:normAutofit fontScale="25000" lnSpcReduction="20000"/>
          </a:bodyPr>
          <a:lstStyle/>
          <a:p>
            <a:endParaRPr lang="en-US" dirty="0"/>
          </a:p>
        </p:txBody>
      </p:sp>
      <p:graphicFrame>
        <p:nvGraphicFramePr>
          <p:cNvPr id="7" name="TextBox 4">
            <a:extLst>
              <a:ext uri="{FF2B5EF4-FFF2-40B4-BE49-F238E27FC236}">
                <a16:creationId xmlns:a16="http://schemas.microsoft.com/office/drawing/2014/main" id="{3855FC83-DC6B-928E-1C74-1DB47B2000A5}"/>
              </a:ext>
            </a:extLst>
          </p:cNvPr>
          <p:cNvGraphicFramePr/>
          <p:nvPr>
            <p:extLst>
              <p:ext uri="{D42A27DB-BD31-4B8C-83A1-F6EECF244321}">
                <p14:modId xmlns:p14="http://schemas.microsoft.com/office/powerpoint/2010/main" val="4027087288"/>
              </p:ext>
            </p:extLst>
          </p:nvPr>
        </p:nvGraphicFramePr>
        <p:xfrm>
          <a:off x="155449" y="2916936"/>
          <a:ext cx="11777471" cy="252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57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room with desks and chairs&#10;&#10;Description automatically generated with medium confidence">
            <a:extLst>
              <a:ext uri="{FF2B5EF4-FFF2-40B4-BE49-F238E27FC236}">
                <a16:creationId xmlns:a16="http://schemas.microsoft.com/office/drawing/2014/main" id="{53856C65-E12B-4D41-B259-8DC9F6C51DEC}"/>
              </a:ext>
            </a:extLst>
          </p:cNvPr>
          <p:cNvPicPr>
            <a:picLocks noChangeAspect="1"/>
          </p:cNvPicPr>
          <p:nvPr/>
        </p:nvPicPr>
        <p:blipFill rotWithShape="1">
          <a:blip r:embed="rId2">
            <a:extLst>
              <a:ext uri="{28A0092B-C50C-407E-A947-70E740481C1C}">
                <a14:useLocalDpi xmlns:a14="http://schemas.microsoft.com/office/drawing/2010/main" val="0"/>
              </a:ext>
            </a:extLst>
          </a:blip>
          <a:srcRect r="-2" b="5386"/>
          <a:stretch/>
        </p:blipFill>
        <p:spPr>
          <a:xfrm>
            <a:off x="653467" y="643468"/>
            <a:ext cx="6812926" cy="4834408"/>
          </a:xfrm>
          <a:prstGeom prst="rect">
            <a:avLst/>
          </a:prstGeom>
          <a:effectLst>
            <a:outerShdw blurRad="50800" dist="38100" dir="2700000" algn="tl" rotWithShape="0">
              <a:prstClr val="black">
                <a:alpha val="40000"/>
              </a:prstClr>
            </a:outerShdw>
          </a:effectLst>
        </p:spPr>
      </p:pic>
      <p:pic>
        <p:nvPicPr>
          <p:cNvPr id="5" name="Picture 4" descr="A picture containing text, indoor, wall, cluttered&#10;&#10;Description automatically generated">
            <a:extLst>
              <a:ext uri="{FF2B5EF4-FFF2-40B4-BE49-F238E27FC236}">
                <a16:creationId xmlns:a16="http://schemas.microsoft.com/office/drawing/2014/main" id="{1D5BF181-3CE1-47E1-9419-19808263F081}"/>
              </a:ext>
            </a:extLst>
          </p:cNvPr>
          <p:cNvPicPr>
            <a:picLocks noChangeAspect="1"/>
          </p:cNvPicPr>
          <p:nvPr/>
        </p:nvPicPr>
        <p:blipFill rotWithShape="1">
          <a:blip r:embed="rId3">
            <a:extLst>
              <a:ext uri="{28A0092B-C50C-407E-A947-70E740481C1C}">
                <a14:useLocalDpi xmlns:a14="http://schemas.microsoft.com/office/drawing/2010/main" val="0"/>
              </a:ext>
            </a:extLst>
          </a:blip>
          <a:srcRect l="26565" r="12875" b="2"/>
          <a:stretch/>
        </p:blipFill>
        <p:spPr>
          <a:xfrm>
            <a:off x="7644810" y="643468"/>
            <a:ext cx="3903728" cy="4834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226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3" name="Group 22">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4" name="Rectangle 23">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child sitting at a desk with books on it&#10;&#10;Description automatically generated with low confidence">
            <a:extLst>
              <a:ext uri="{FF2B5EF4-FFF2-40B4-BE49-F238E27FC236}">
                <a16:creationId xmlns:a16="http://schemas.microsoft.com/office/drawing/2014/main" id="{8F85AEEA-0691-4CA2-8EFE-AD781F56EF7F}"/>
              </a:ext>
            </a:extLst>
          </p:cNvPr>
          <p:cNvPicPr>
            <a:picLocks noChangeAspect="1"/>
          </p:cNvPicPr>
          <p:nvPr/>
        </p:nvPicPr>
        <p:blipFill rotWithShape="1">
          <a:blip r:embed="rId3">
            <a:extLst>
              <a:ext uri="{28A0092B-C50C-407E-A947-70E740481C1C}">
                <a14:useLocalDpi xmlns:a14="http://schemas.microsoft.com/office/drawing/2010/main" val="0"/>
              </a:ext>
            </a:extLst>
          </a:blip>
          <a:srcRect t="27449" r="1" b="12458"/>
          <a:stretch/>
        </p:blipFill>
        <p:spPr>
          <a:xfrm>
            <a:off x="1271223" y="1116345"/>
            <a:ext cx="4825148" cy="3866172"/>
          </a:xfrm>
          <a:prstGeom prst="rect">
            <a:avLst/>
          </a:prstGeom>
        </p:spPr>
      </p:pic>
      <p:sp>
        <p:nvSpPr>
          <p:cNvPr id="4" name="TextBox 3">
            <a:extLst>
              <a:ext uri="{FF2B5EF4-FFF2-40B4-BE49-F238E27FC236}">
                <a16:creationId xmlns:a16="http://schemas.microsoft.com/office/drawing/2014/main" id="{80D09ADC-250D-4347-A9A3-C3E03A022A46}"/>
              </a:ext>
            </a:extLst>
          </p:cNvPr>
          <p:cNvSpPr txBox="1"/>
          <p:nvPr/>
        </p:nvSpPr>
        <p:spPr>
          <a:xfrm>
            <a:off x="7218029" y="2015732"/>
            <a:ext cx="3520368"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Using the stamp game to solve long division equations.</a:t>
            </a:r>
            <a:endParaRPr lang="en-US"/>
          </a:p>
        </p:txBody>
      </p:sp>
      <p:pic>
        <p:nvPicPr>
          <p:cNvPr id="27" name="Picture 26">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24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8" name="Rectangle 4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0" name="Group 4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1" name="Rectangle 5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erson writing on a piece of paper&#10;&#10;Description automatically generated with medium confidence">
            <a:extLst>
              <a:ext uri="{FF2B5EF4-FFF2-40B4-BE49-F238E27FC236}">
                <a16:creationId xmlns:a16="http://schemas.microsoft.com/office/drawing/2014/main" id="{658C4DAD-1859-4EBC-901A-B50167CA4FCA}"/>
              </a:ext>
            </a:extLst>
          </p:cNvPr>
          <p:cNvPicPr>
            <a:picLocks noChangeAspect="1"/>
          </p:cNvPicPr>
          <p:nvPr/>
        </p:nvPicPr>
        <p:blipFill rotWithShape="1">
          <a:blip r:embed="rId3">
            <a:extLst>
              <a:ext uri="{28A0092B-C50C-407E-A947-70E740481C1C}">
                <a14:useLocalDpi xmlns:a14="http://schemas.microsoft.com/office/drawing/2010/main" val="0"/>
              </a:ext>
            </a:extLst>
          </a:blip>
          <a:srcRect t="23150" r="1" b="16756"/>
          <a:stretch/>
        </p:blipFill>
        <p:spPr>
          <a:xfrm>
            <a:off x="1271223" y="1116345"/>
            <a:ext cx="4825148" cy="3866172"/>
          </a:xfrm>
          <a:prstGeom prst="rect">
            <a:avLst/>
          </a:prstGeom>
        </p:spPr>
      </p:pic>
      <p:sp>
        <p:nvSpPr>
          <p:cNvPr id="6" name="TextBox 5">
            <a:extLst>
              <a:ext uri="{FF2B5EF4-FFF2-40B4-BE49-F238E27FC236}">
                <a16:creationId xmlns:a16="http://schemas.microsoft.com/office/drawing/2014/main" id="{1187FF9D-7631-4C83-9B24-EA3DB9E2085A}"/>
              </a:ext>
            </a:extLst>
          </p:cNvPr>
          <p:cNvSpPr txBox="1"/>
          <p:nvPr/>
        </p:nvSpPr>
        <p:spPr>
          <a:xfrm>
            <a:off x="7218029" y="2015732"/>
            <a:ext cx="352036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Exploring cuneiform writing as a follow up to The Fourth Great Lesson- The History of Writing.</a:t>
            </a:r>
          </a:p>
        </p:txBody>
      </p:sp>
      <p:pic>
        <p:nvPicPr>
          <p:cNvPr id="54" name="Picture 5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3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7" name="Rectangle 46">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9" name="Group 48">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0" name="Rectangle 49">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picture containing indoor, person, little&#10;&#10;Description automatically generated">
            <a:extLst>
              <a:ext uri="{FF2B5EF4-FFF2-40B4-BE49-F238E27FC236}">
                <a16:creationId xmlns:a16="http://schemas.microsoft.com/office/drawing/2014/main" id="{CEB11DAC-3A3C-4CFC-9942-C83A2F7B2679}"/>
              </a:ext>
            </a:extLst>
          </p:cNvPr>
          <p:cNvPicPr>
            <a:picLocks noChangeAspect="1"/>
          </p:cNvPicPr>
          <p:nvPr/>
        </p:nvPicPr>
        <p:blipFill rotWithShape="1">
          <a:blip r:embed="rId3">
            <a:extLst>
              <a:ext uri="{28A0092B-C50C-407E-A947-70E740481C1C}">
                <a14:useLocalDpi xmlns:a14="http://schemas.microsoft.com/office/drawing/2010/main" val="0"/>
              </a:ext>
            </a:extLst>
          </a:blip>
          <a:srcRect t="21856" r="1" b="18051"/>
          <a:stretch/>
        </p:blipFill>
        <p:spPr>
          <a:xfrm>
            <a:off x="1271223" y="1116345"/>
            <a:ext cx="4825148" cy="3866172"/>
          </a:xfrm>
          <a:prstGeom prst="rect">
            <a:avLst/>
          </a:prstGeom>
        </p:spPr>
      </p:pic>
      <p:sp>
        <p:nvSpPr>
          <p:cNvPr id="5" name="TextBox 4">
            <a:extLst>
              <a:ext uri="{FF2B5EF4-FFF2-40B4-BE49-F238E27FC236}">
                <a16:creationId xmlns:a16="http://schemas.microsoft.com/office/drawing/2014/main" id="{83212970-CC9E-45D2-B041-7A00726ACD97}"/>
              </a:ext>
            </a:extLst>
          </p:cNvPr>
          <p:cNvSpPr txBox="1"/>
          <p:nvPr/>
        </p:nvSpPr>
        <p:spPr>
          <a:xfrm>
            <a:off x="7218029" y="2015732"/>
            <a:ext cx="352036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Zoology Study- Life Cycles of the Butterfly.</a:t>
            </a:r>
          </a:p>
        </p:txBody>
      </p:sp>
      <p:pic>
        <p:nvPicPr>
          <p:cNvPr id="53" name="Picture 52">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0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3" name="Group 22">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4" name="Rectangle 23">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A picture containing text, indoor, office, cluttered&#10;&#10;Description automatically generated">
            <a:extLst>
              <a:ext uri="{FF2B5EF4-FFF2-40B4-BE49-F238E27FC236}">
                <a16:creationId xmlns:a16="http://schemas.microsoft.com/office/drawing/2014/main" id="{45E75728-D054-4FE0-BA6A-FDF6E0C2C9EA}"/>
              </a:ext>
            </a:extLst>
          </p:cNvPr>
          <p:cNvPicPr>
            <a:picLocks noChangeAspect="1"/>
          </p:cNvPicPr>
          <p:nvPr/>
        </p:nvPicPr>
        <p:blipFill rotWithShape="1">
          <a:blip r:embed="rId3">
            <a:extLst>
              <a:ext uri="{28A0092B-C50C-407E-A947-70E740481C1C}">
                <a14:useLocalDpi xmlns:a14="http://schemas.microsoft.com/office/drawing/2010/main" val="0"/>
              </a:ext>
            </a:extLst>
          </a:blip>
          <a:srcRect t="8758" r="1" b="31149"/>
          <a:stretch/>
        </p:blipFill>
        <p:spPr>
          <a:xfrm>
            <a:off x="1271223" y="1116345"/>
            <a:ext cx="4825148" cy="3866172"/>
          </a:xfrm>
          <a:prstGeom prst="rect">
            <a:avLst/>
          </a:prstGeom>
        </p:spPr>
      </p:pic>
      <p:sp>
        <p:nvSpPr>
          <p:cNvPr id="4" name="TextBox 3">
            <a:extLst>
              <a:ext uri="{FF2B5EF4-FFF2-40B4-BE49-F238E27FC236}">
                <a16:creationId xmlns:a16="http://schemas.microsoft.com/office/drawing/2014/main" id="{93B2F66A-65AA-48E4-BFE5-CBF9036A1B2A}"/>
              </a:ext>
            </a:extLst>
          </p:cNvPr>
          <p:cNvSpPr txBox="1"/>
          <p:nvPr/>
        </p:nvSpPr>
        <p:spPr>
          <a:xfrm>
            <a:off x="7218029" y="2015732"/>
            <a:ext cx="352036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Functional Geography Study- Rocks &amp; Minerals.</a:t>
            </a:r>
          </a:p>
        </p:txBody>
      </p:sp>
      <p:pic>
        <p:nvPicPr>
          <p:cNvPr id="27" name="Picture 26">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98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23" name="Rectangle 22">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picture containing text, person, child, child&#10;&#10;Description automatically generated">
            <a:extLst>
              <a:ext uri="{FF2B5EF4-FFF2-40B4-BE49-F238E27FC236}">
                <a16:creationId xmlns:a16="http://schemas.microsoft.com/office/drawing/2014/main" id="{5BEC5293-542D-4594-857F-1C2A91C49984}"/>
              </a:ext>
            </a:extLst>
          </p:cNvPr>
          <p:cNvPicPr>
            <a:picLocks noChangeAspect="1"/>
          </p:cNvPicPr>
          <p:nvPr/>
        </p:nvPicPr>
        <p:blipFill rotWithShape="1">
          <a:blip r:embed="rId3">
            <a:extLst>
              <a:ext uri="{28A0092B-C50C-407E-A947-70E740481C1C}">
                <a14:useLocalDpi xmlns:a14="http://schemas.microsoft.com/office/drawing/2010/main" val="0"/>
              </a:ext>
            </a:extLst>
          </a:blip>
          <a:srcRect r="3463" b="-4"/>
          <a:stretch/>
        </p:blipFill>
        <p:spPr>
          <a:xfrm>
            <a:off x="1285438" y="1116345"/>
            <a:ext cx="2799103" cy="3866172"/>
          </a:xfrm>
          <a:prstGeom prst="rect">
            <a:avLst/>
          </a:prstGeom>
        </p:spPr>
      </p:pic>
      <p:sp>
        <p:nvSpPr>
          <p:cNvPr id="5" name="TextBox 4">
            <a:extLst>
              <a:ext uri="{FF2B5EF4-FFF2-40B4-BE49-F238E27FC236}">
                <a16:creationId xmlns:a16="http://schemas.microsoft.com/office/drawing/2014/main" id="{0F9F2EB4-B498-4105-9B94-45D37803A419}"/>
              </a:ext>
            </a:extLst>
          </p:cNvPr>
          <p:cNvSpPr txBox="1"/>
          <p:nvPr/>
        </p:nvSpPr>
        <p:spPr>
          <a:xfrm>
            <a:off x="5188043" y="2015732"/>
            <a:ext cx="5550355"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Using the grammar boxes to create grammatically correct sentences.</a:t>
            </a:r>
          </a:p>
        </p:txBody>
      </p:sp>
      <p:pic>
        <p:nvPicPr>
          <p:cNvPr id="28" name="Picture 27">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descr="A picture containing text, indoor&#10;&#10;Description automatically generated">
            <a:extLst>
              <a:ext uri="{FF2B5EF4-FFF2-40B4-BE49-F238E27FC236}">
                <a16:creationId xmlns:a16="http://schemas.microsoft.com/office/drawing/2014/main" id="{92250F7B-3F2F-49D7-B0F5-BB99270D5BA0}"/>
              </a:ext>
            </a:extLst>
          </p:cNvPr>
          <p:cNvPicPr>
            <a:picLocks noChangeAspect="1"/>
          </p:cNvPicPr>
          <p:nvPr/>
        </p:nvPicPr>
        <p:blipFill rotWithShape="1">
          <a:blip r:embed="rId3">
            <a:extLst>
              <a:ext uri="{28A0092B-C50C-407E-A947-70E740481C1C}">
                <a14:useLocalDpi xmlns:a14="http://schemas.microsoft.com/office/drawing/2010/main" val="0"/>
              </a:ext>
            </a:extLst>
          </a:blip>
          <a:srcRect l="4108" r="13524" b="3"/>
          <a:stretch/>
        </p:blipFill>
        <p:spPr bwMode="auto">
          <a:xfrm>
            <a:off x="1271223" y="1116345"/>
            <a:ext cx="4825148" cy="3866172"/>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6F9D793-DF87-47E5-AC35-275B21F1008B}"/>
              </a:ext>
            </a:extLst>
          </p:cNvPr>
          <p:cNvSpPr txBox="1"/>
          <p:nvPr/>
        </p:nvSpPr>
        <p:spPr>
          <a:xfrm>
            <a:off x="7218029" y="2015732"/>
            <a:ext cx="352036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Mentoring- giving presentations on Types of Leaves work.</a:t>
            </a:r>
          </a:p>
        </p:txBody>
      </p:sp>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06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44B4-597E-48F1-905B-489B4D9D29CF}"/>
              </a:ext>
            </a:extLst>
          </p:cNvPr>
          <p:cNvSpPr>
            <a:spLocks noGrp="1"/>
          </p:cNvSpPr>
          <p:nvPr>
            <p:ph type="ctrTitle"/>
          </p:nvPr>
        </p:nvSpPr>
        <p:spPr>
          <a:xfrm>
            <a:off x="119270" y="802298"/>
            <a:ext cx="11831539" cy="2541431"/>
          </a:xfrm>
        </p:spPr>
        <p:txBody>
          <a:bodyPr>
            <a:normAutofit fontScale="90000"/>
          </a:bodyPr>
          <a:lstStyle/>
          <a:p>
            <a:r>
              <a:rPr lang="en-US" dirty="0"/>
              <a:t>City Park School –</a:t>
            </a:r>
            <a:br>
              <a:rPr lang="en-US" dirty="0"/>
            </a:br>
            <a:r>
              <a:rPr lang="en-US" dirty="0"/>
              <a:t>Saskatoon Public Schools – </a:t>
            </a:r>
            <a:br>
              <a:rPr lang="en-US" dirty="0"/>
            </a:br>
            <a:r>
              <a:rPr lang="en-US" dirty="0"/>
              <a:t> Montessori Program</a:t>
            </a:r>
          </a:p>
        </p:txBody>
      </p:sp>
      <p:sp>
        <p:nvSpPr>
          <p:cNvPr id="3" name="Subtitle 2">
            <a:extLst>
              <a:ext uri="{FF2B5EF4-FFF2-40B4-BE49-F238E27FC236}">
                <a16:creationId xmlns:a16="http://schemas.microsoft.com/office/drawing/2014/main" id="{3DB46A9E-F18D-463F-9201-067A4581A72F}"/>
              </a:ext>
            </a:extLst>
          </p:cNvPr>
          <p:cNvSpPr>
            <a:spLocks noGrp="1"/>
          </p:cNvSpPr>
          <p:nvPr>
            <p:ph type="subTitle" idx="1"/>
          </p:nvPr>
        </p:nvSpPr>
        <p:spPr>
          <a:xfrm>
            <a:off x="2417780" y="3531204"/>
            <a:ext cx="8637072" cy="2376615"/>
          </a:xfrm>
        </p:spPr>
        <p:txBody>
          <a:bodyPr>
            <a:normAutofit/>
          </a:bodyPr>
          <a:lstStyle/>
          <a:p>
            <a:r>
              <a:rPr lang="en-US" sz="3600" dirty="0"/>
              <a:t> - Parent Testimonials</a:t>
            </a:r>
          </a:p>
        </p:txBody>
      </p:sp>
    </p:spTree>
    <p:extLst>
      <p:ext uri="{BB962C8B-B14F-4D97-AF65-F5344CB8AC3E}">
        <p14:creationId xmlns:p14="http://schemas.microsoft.com/office/powerpoint/2010/main" val="123949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E0D83-A2A4-4202-9A96-011FBCB17D83}"/>
              </a:ext>
            </a:extLst>
          </p:cNvPr>
          <p:cNvSpPr>
            <a:spLocks noGrp="1"/>
          </p:cNvSpPr>
          <p:nvPr>
            <p:ph type="ctrTitle"/>
          </p:nvPr>
        </p:nvSpPr>
        <p:spPr>
          <a:xfrm>
            <a:off x="1557071" y="1584552"/>
            <a:ext cx="9099255" cy="2537251"/>
          </a:xfrm>
        </p:spPr>
        <p:txBody>
          <a:bodyPr anchor="ctr">
            <a:normAutofit/>
          </a:bodyPr>
          <a:lstStyle/>
          <a:p>
            <a:pPr algn="ctr"/>
            <a:r>
              <a:rPr lang="en-US" sz="7200" b="1">
                <a:solidFill>
                  <a:srgbClr val="454545"/>
                </a:solidFill>
              </a:rPr>
              <a:t>Montessori – Casa Program</a:t>
            </a:r>
          </a:p>
        </p:txBody>
      </p:sp>
      <p:sp>
        <p:nvSpPr>
          <p:cNvPr id="3" name="Subtitle 2">
            <a:extLst>
              <a:ext uri="{FF2B5EF4-FFF2-40B4-BE49-F238E27FC236}">
                <a16:creationId xmlns:a16="http://schemas.microsoft.com/office/drawing/2014/main" id="{C54EBD7B-93DA-43D9-B856-629ABC6AEC31}"/>
              </a:ext>
            </a:extLst>
          </p:cNvPr>
          <p:cNvSpPr>
            <a:spLocks noGrp="1"/>
          </p:cNvSpPr>
          <p:nvPr>
            <p:ph type="subTitle" idx="1"/>
          </p:nvPr>
        </p:nvSpPr>
        <p:spPr>
          <a:xfrm>
            <a:off x="1535372" y="4133234"/>
            <a:ext cx="9120954" cy="744373"/>
          </a:xfrm>
        </p:spPr>
        <p:txBody>
          <a:bodyPr>
            <a:normAutofit/>
          </a:bodyPr>
          <a:lstStyle/>
          <a:p>
            <a:pPr algn="ctr"/>
            <a:r>
              <a:rPr lang="en-US">
                <a:solidFill>
                  <a:schemeClr val="accent1"/>
                </a:solidFill>
                <a:hlinkClick r:id="rId2"/>
              </a:rPr>
              <a:t>Montessori Kindergarten: Essential &amp; Empowering - Bing video</a:t>
            </a:r>
            <a:endParaRPr lang="en-US">
              <a:solidFill>
                <a:schemeClr val="accent1"/>
              </a:solidFill>
            </a:endParaRP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59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CE2313CB-AD5A-4ABF-8017-2F3888D07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DE009D9-E9CB-4EBB-A0C6-C345F8495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AD0A93AA-D844-4919-9EF3-32C2CA259C58}"/>
              </a:ext>
            </a:extLst>
          </p:cNvPr>
          <p:cNvSpPr txBox="1"/>
          <p:nvPr/>
        </p:nvSpPr>
        <p:spPr>
          <a:xfrm>
            <a:off x="1776729" y="4459039"/>
            <a:ext cx="8643011" cy="55152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600" cap="all">
                <a:latin typeface="+mj-lt"/>
                <a:ea typeface="+mj-ea"/>
                <a:cs typeface="+mj-cs"/>
              </a:rPr>
              <a:t>ADDITIONAL INFORMATION…..</a:t>
            </a:r>
          </a:p>
        </p:txBody>
      </p:sp>
      <p:grpSp>
        <p:nvGrpSpPr>
          <p:cNvPr id="83" name="Group 82">
            <a:extLst>
              <a:ext uri="{FF2B5EF4-FFF2-40B4-BE49-F238E27FC236}">
                <a16:creationId xmlns:a16="http://schemas.microsoft.com/office/drawing/2014/main" id="{230FFF44-4B6D-47A3-8EF6-EC72DA2A7F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2" y="323838"/>
            <a:ext cx="9299965" cy="3652791"/>
            <a:chOff x="1445672" y="323838"/>
            <a:chExt cx="9299965" cy="3652791"/>
          </a:xfrm>
        </p:grpSpPr>
        <p:sp>
          <p:nvSpPr>
            <p:cNvPr id="84" name="Rectangle 83">
              <a:extLst>
                <a:ext uri="{FF2B5EF4-FFF2-40B4-BE49-F238E27FC236}">
                  <a16:creationId xmlns:a16="http://schemas.microsoft.com/office/drawing/2014/main" id="{02C9BEEC-0281-408B-840C-9C73B781A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5672" y="323838"/>
              <a:ext cx="9299965" cy="365279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A308C4D-7B09-4FA1-B1F7-77E5C3FDF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8238" y="647445"/>
              <a:ext cx="8673013" cy="3002215"/>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Rectangle 86">
            <a:extLst>
              <a:ext uri="{FF2B5EF4-FFF2-40B4-BE49-F238E27FC236}">
                <a16:creationId xmlns:a16="http://schemas.microsoft.com/office/drawing/2014/main" id="{EC547D0E-8A87-4725-8224-311D6A772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3410" y="806495"/>
            <a:ext cx="8347608" cy="2678774"/>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87987FA1-E6B4-4DA4-9E4A-5C5106132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88610" y="963739"/>
            <a:ext cx="6403301" cy="2369223"/>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3E5C3848-5A58-4B84-AFBB-E7D9B99EB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1" name="Picture 90">
            <a:extLst>
              <a:ext uri="{FF2B5EF4-FFF2-40B4-BE49-F238E27FC236}">
                <a16:creationId xmlns:a16="http://schemas.microsoft.com/office/drawing/2014/main" id="{3A580E99-2B1B-4372-A707-20312A9403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3" name="Straight Connector 92">
            <a:extLst>
              <a:ext uri="{FF2B5EF4-FFF2-40B4-BE49-F238E27FC236}">
                <a16:creationId xmlns:a16="http://schemas.microsoft.com/office/drawing/2014/main" id="{63B4A4AA-0179-4AB7-8EED-031600A724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25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FE0E7-B7A5-4F3F-B209-5F8BC8BCB24D}"/>
              </a:ext>
            </a:extLst>
          </p:cNvPr>
          <p:cNvSpPr txBox="1"/>
          <p:nvPr/>
        </p:nvSpPr>
        <p:spPr>
          <a:xfrm>
            <a:off x="591672" y="991240"/>
            <a:ext cx="11295528" cy="2554545"/>
          </a:xfrm>
          <a:prstGeom prst="rect">
            <a:avLst/>
          </a:prstGeom>
          <a:noFill/>
        </p:spPr>
        <p:txBody>
          <a:bodyPr wrap="square" rtlCol="0">
            <a:spAutoFit/>
          </a:bodyPr>
          <a:lstStyle/>
          <a:p>
            <a:r>
              <a:rPr lang="en-US" sz="2000" b="1" u="sng" dirty="0"/>
              <a:t>APPLICATIONS PROCESS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Applications are still be accepted.</a:t>
            </a:r>
          </a:p>
          <a:p>
            <a:endParaRPr lang="en-US" sz="2000" dirty="0"/>
          </a:p>
          <a:p>
            <a:pPr marL="285750" indent="-285750">
              <a:buFont typeface="Arial" panose="020B0604020202020204" pitchFamily="34" charset="0"/>
              <a:buChar char="•"/>
            </a:pPr>
            <a:r>
              <a:rPr lang="en-US" sz="2000" dirty="0"/>
              <a:t>We will try to accommodate families, whenever possible.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Families are welcome to apply to Lakeridge Montessori as well as City Park Montessori.  </a:t>
            </a:r>
          </a:p>
          <a:p>
            <a:r>
              <a:rPr lang="en-US" sz="2000" dirty="0"/>
              <a:t>                                                                * please note Casa is only available at Lakeridge</a:t>
            </a:r>
          </a:p>
        </p:txBody>
      </p:sp>
    </p:spTree>
    <p:extLst>
      <p:ext uri="{BB962C8B-B14F-4D97-AF65-F5344CB8AC3E}">
        <p14:creationId xmlns:p14="http://schemas.microsoft.com/office/powerpoint/2010/main" val="2000688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7"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40">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1" name="Rectangle 42">
            <a:extLst>
              <a:ext uri="{FF2B5EF4-FFF2-40B4-BE49-F238E27FC236}">
                <a16:creationId xmlns:a16="http://schemas.microsoft.com/office/drawing/2014/main" id="{8175EAF0-48CE-49F4-B56C-B82955AA6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44">
            <a:extLst>
              <a:ext uri="{FF2B5EF4-FFF2-40B4-BE49-F238E27FC236}">
                <a16:creationId xmlns:a16="http://schemas.microsoft.com/office/drawing/2014/main" id="{F4C9E375-D6B0-462B-82F1-D3EC62906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extBox 4">
            <a:extLst>
              <a:ext uri="{FF2B5EF4-FFF2-40B4-BE49-F238E27FC236}">
                <a16:creationId xmlns:a16="http://schemas.microsoft.com/office/drawing/2014/main" id="{0F9F2EB4-B498-4105-9B94-45D37803A419}"/>
              </a:ext>
            </a:extLst>
          </p:cNvPr>
          <p:cNvSpPr txBox="1"/>
          <p:nvPr/>
        </p:nvSpPr>
        <p:spPr>
          <a:xfrm>
            <a:off x="5193458" y="964770"/>
            <a:ext cx="5525305" cy="2364688"/>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2600" u="sng" cap="all" dirty="0">
                <a:latin typeface="+mj-lt"/>
                <a:ea typeface="+mj-ea"/>
                <a:cs typeface="+mj-cs"/>
              </a:rPr>
              <a:t>TRANSPORTATION</a:t>
            </a:r>
          </a:p>
          <a:p>
            <a:pPr defTabSz="914400">
              <a:lnSpc>
                <a:spcPct val="90000"/>
              </a:lnSpc>
              <a:spcBef>
                <a:spcPct val="0"/>
              </a:spcBef>
              <a:spcAft>
                <a:spcPts val="600"/>
              </a:spcAft>
            </a:pPr>
            <a:endParaRPr lang="en-US" sz="2600" cap="all" dirty="0">
              <a:latin typeface="+mj-lt"/>
              <a:ea typeface="+mj-ea"/>
              <a:cs typeface="+mj-cs"/>
            </a:endParaRPr>
          </a:p>
          <a:p>
            <a:pPr defTabSz="914400">
              <a:lnSpc>
                <a:spcPct val="90000"/>
              </a:lnSpc>
              <a:spcBef>
                <a:spcPct val="0"/>
              </a:spcBef>
              <a:spcAft>
                <a:spcPts val="600"/>
              </a:spcAft>
            </a:pPr>
            <a:r>
              <a:rPr lang="en-US" sz="2600" cap="all" dirty="0">
                <a:latin typeface="+mj-lt"/>
                <a:ea typeface="+mj-ea"/>
                <a:cs typeface="+mj-cs"/>
              </a:rPr>
              <a:t>Transportation is available to students that live within the Lakeridge School Bussing Zone.</a:t>
            </a:r>
          </a:p>
        </p:txBody>
      </p:sp>
      <p:grpSp>
        <p:nvGrpSpPr>
          <p:cNvPr id="63" name="Group 46">
            <a:extLst>
              <a:ext uri="{FF2B5EF4-FFF2-40B4-BE49-F238E27FC236}">
                <a16:creationId xmlns:a16="http://schemas.microsoft.com/office/drawing/2014/main" id="{E2603107-74B9-41ED-A864-525D7D7047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48" name="Rectangle 47">
              <a:extLst>
                <a:ext uri="{FF2B5EF4-FFF2-40B4-BE49-F238E27FC236}">
                  <a16:creationId xmlns:a16="http://schemas.microsoft.com/office/drawing/2014/main" id="{A7FC16FA-1473-4C96-AAE0-5C8A06EE0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48">
              <a:extLst>
                <a:ext uri="{FF2B5EF4-FFF2-40B4-BE49-F238E27FC236}">
                  <a16:creationId xmlns:a16="http://schemas.microsoft.com/office/drawing/2014/main" id="{1AE58F83-0189-4676-8369-F2DB506FF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791897B-AAAE-4DE9-96EC-75EE48D54167}"/>
              </a:ext>
            </a:extLst>
          </p:cNvPr>
          <p:cNvPicPr>
            <a:picLocks noChangeAspect="1"/>
          </p:cNvPicPr>
          <p:nvPr/>
        </p:nvPicPr>
        <p:blipFill rotWithShape="1">
          <a:blip r:embed="rId3"/>
          <a:srcRect r="3" b="8842"/>
          <a:stretch/>
        </p:blipFill>
        <p:spPr>
          <a:xfrm>
            <a:off x="1271223" y="1116345"/>
            <a:ext cx="2799103" cy="3866172"/>
          </a:xfrm>
          <a:prstGeom prst="rect">
            <a:avLst/>
          </a:prstGeom>
        </p:spPr>
      </p:pic>
      <p:cxnSp>
        <p:nvCxnSpPr>
          <p:cNvPr id="65" name="Straight Connector 50">
            <a:extLst>
              <a:ext uri="{FF2B5EF4-FFF2-40B4-BE49-F238E27FC236}">
                <a16:creationId xmlns:a16="http://schemas.microsoft.com/office/drawing/2014/main" id="{2B788CC7-8F6B-4224-89AE-39A6B06A87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6" name="Picture 52">
            <a:extLst>
              <a:ext uri="{FF2B5EF4-FFF2-40B4-BE49-F238E27FC236}">
                <a16:creationId xmlns:a16="http://schemas.microsoft.com/office/drawing/2014/main" id="{0972F198-BBC2-4369-B014-8A6CC8F449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54">
            <a:extLst>
              <a:ext uri="{FF2B5EF4-FFF2-40B4-BE49-F238E27FC236}">
                <a16:creationId xmlns:a16="http://schemas.microsoft.com/office/drawing/2014/main" id="{72B3B27E-140E-4C73-B427-1D8D6D6D7B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41971F-8AD5-47A9-9C69-A2E098BD39EC}"/>
              </a:ext>
            </a:extLst>
          </p:cNvPr>
          <p:cNvSpPr txBox="1"/>
          <p:nvPr/>
        </p:nvSpPr>
        <p:spPr>
          <a:xfrm>
            <a:off x="5286615" y="3895805"/>
            <a:ext cx="5371140" cy="1200329"/>
          </a:xfrm>
          <a:prstGeom prst="rect">
            <a:avLst/>
          </a:prstGeom>
          <a:noFill/>
        </p:spPr>
        <p:txBody>
          <a:bodyPr wrap="square" rtlCol="0">
            <a:spAutoFit/>
          </a:bodyPr>
          <a:lstStyle/>
          <a:p>
            <a:r>
              <a:rPr lang="en-US" dirty="0"/>
              <a:t>Casa students within the bussing area are able to ride the bus to school.  However, families must make alternate arrangements to get them home at the end of the morning.</a:t>
            </a:r>
          </a:p>
        </p:txBody>
      </p:sp>
    </p:spTree>
    <p:extLst>
      <p:ext uri="{BB962C8B-B14F-4D97-AF65-F5344CB8AC3E}">
        <p14:creationId xmlns:p14="http://schemas.microsoft.com/office/powerpoint/2010/main" val="106693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3" name="Rectangle 82">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5" name="Group 84">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86" name="Rectangle 85">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Image result for classroom school supplies">
            <a:extLst>
              <a:ext uri="{FF2B5EF4-FFF2-40B4-BE49-F238E27FC236}">
                <a16:creationId xmlns:a16="http://schemas.microsoft.com/office/drawing/2014/main" id="{992262CE-E521-488A-9EBD-4DF68D687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97" b="4694"/>
          <a:stretch/>
        </p:blipFill>
        <p:spPr bwMode="auto">
          <a:xfrm>
            <a:off x="1271223" y="1116345"/>
            <a:ext cx="4825148" cy="3866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886CEE-D297-4906-B4BA-B894563A6BA5}"/>
              </a:ext>
            </a:extLst>
          </p:cNvPr>
          <p:cNvSpPr txBox="1"/>
          <p:nvPr/>
        </p:nvSpPr>
        <p:spPr>
          <a:xfrm>
            <a:off x="7218029" y="2015732"/>
            <a:ext cx="3520368"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endParaRPr lang="en-US" dirty="0"/>
          </a:p>
        </p:txBody>
      </p:sp>
      <p:pic>
        <p:nvPicPr>
          <p:cNvPr id="89" name="Picture 88">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1" name="Straight Connector 90">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6AA3B0A-8460-4695-849F-F1BDE2CAFEFE}"/>
              </a:ext>
            </a:extLst>
          </p:cNvPr>
          <p:cNvSpPr txBox="1"/>
          <p:nvPr/>
        </p:nvSpPr>
        <p:spPr>
          <a:xfrm>
            <a:off x="6919241" y="1391655"/>
            <a:ext cx="5178271" cy="3970318"/>
          </a:xfrm>
          <a:prstGeom prst="rect">
            <a:avLst/>
          </a:prstGeom>
          <a:noFill/>
        </p:spPr>
        <p:txBody>
          <a:bodyPr wrap="square" rtlCol="0">
            <a:spAutoFit/>
          </a:bodyPr>
          <a:lstStyle/>
          <a:p>
            <a:r>
              <a:rPr lang="en-US" b="1" dirty="0"/>
              <a:t>Classroom Community School Supplies</a:t>
            </a:r>
          </a:p>
          <a:p>
            <a:endParaRPr lang="en-US" dirty="0"/>
          </a:p>
          <a:p>
            <a:r>
              <a:rPr lang="en-US" dirty="0"/>
              <a:t>In the Montessori Classroom, student supplies are communal:  pencils, crayons, etc.</a:t>
            </a:r>
          </a:p>
          <a:p>
            <a:endParaRPr lang="en-US" dirty="0"/>
          </a:p>
          <a:p>
            <a:r>
              <a:rPr lang="en-US" b="1" dirty="0"/>
              <a:t>We will be asking for </a:t>
            </a:r>
            <a:r>
              <a:rPr lang="en-US" b="1" u="sng" dirty="0"/>
              <a:t>$110 </a:t>
            </a:r>
            <a:r>
              <a:rPr lang="en-US" b="1" dirty="0"/>
              <a:t>per student.</a:t>
            </a:r>
          </a:p>
          <a:p>
            <a:endParaRPr lang="en-US" dirty="0"/>
          </a:p>
          <a:p>
            <a:r>
              <a:rPr lang="en-US" dirty="0"/>
              <a:t>We will then provide students with the consumable supplies they will need throughout the year (all school supplies).</a:t>
            </a:r>
          </a:p>
          <a:p>
            <a:endParaRPr lang="en-US" dirty="0"/>
          </a:p>
          <a:p>
            <a:endParaRPr lang="en-US" dirty="0"/>
          </a:p>
          <a:p>
            <a:r>
              <a:rPr lang="en-US" dirty="0"/>
              <a:t>All students need to supply is a backpack and indoor running shoes.</a:t>
            </a:r>
          </a:p>
        </p:txBody>
      </p:sp>
    </p:spTree>
    <p:extLst>
      <p:ext uri="{BB962C8B-B14F-4D97-AF65-F5344CB8AC3E}">
        <p14:creationId xmlns:p14="http://schemas.microsoft.com/office/powerpoint/2010/main" val="32963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A71F-2A4A-4048-9D0E-DCFFC75BE4BA}"/>
              </a:ext>
            </a:extLst>
          </p:cNvPr>
          <p:cNvSpPr>
            <a:spLocks noGrp="1"/>
          </p:cNvSpPr>
          <p:nvPr>
            <p:ph type="ctrTitle"/>
          </p:nvPr>
        </p:nvSpPr>
        <p:spPr>
          <a:xfrm>
            <a:off x="5078896" y="643467"/>
            <a:ext cx="5975956" cy="4127545"/>
          </a:xfrm>
        </p:spPr>
        <p:txBody>
          <a:bodyPr anchor="ctr">
            <a:normAutofit/>
          </a:bodyPr>
          <a:lstStyle/>
          <a:p>
            <a:r>
              <a:rPr lang="en-US" sz="4800"/>
              <a:t>Questions….</a:t>
            </a:r>
          </a:p>
        </p:txBody>
      </p:sp>
      <p:sp>
        <p:nvSpPr>
          <p:cNvPr id="11" name="Rectangle 1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D4BEA8-43F0-4982-A710-58115C075C68}"/>
              </a:ext>
            </a:extLst>
          </p:cNvPr>
          <p:cNvSpPr>
            <a:spLocks noGrp="1"/>
          </p:cNvSpPr>
          <p:nvPr>
            <p:ph type="subTitle" idx="1"/>
          </p:nvPr>
        </p:nvSpPr>
        <p:spPr>
          <a:xfrm>
            <a:off x="5078896" y="5118231"/>
            <a:ext cx="5975956" cy="977621"/>
          </a:xfrm>
        </p:spPr>
        <p:txBody>
          <a:bodyPr>
            <a:normAutofit/>
          </a:bodyPr>
          <a:lstStyle/>
          <a:p>
            <a:endParaRPr lang="en-US">
              <a:solidFill>
                <a:srgbClr val="FFFFFF"/>
              </a:solidFill>
            </a:endParaRPr>
          </a:p>
        </p:txBody>
      </p:sp>
      <p:pic>
        <p:nvPicPr>
          <p:cNvPr id="5" name="Picture 4" descr="Question marks in a line and one question mark is lit">
            <a:extLst>
              <a:ext uri="{FF2B5EF4-FFF2-40B4-BE49-F238E27FC236}">
                <a16:creationId xmlns:a16="http://schemas.microsoft.com/office/drawing/2014/main" id="{99A10288-DB64-FCAD-3E9B-A9DFFC6B054D}"/>
              </a:ext>
            </a:extLst>
          </p:cNvPr>
          <p:cNvPicPr>
            <a:picLocks noChangeAspect="1"/>
          </p:cNvPicPr>
          <p:nvPr/>
        </p:nvPicPr>
        <p:blipFill rotWithShape="1">
          <a:blip r:embed="rId2"/>
          <a:srcRect l="4907" r="49822" b="-2"/>
          <a:stretch/>
        </p:blipFill>
        <p:spPr>
          <a:xfrm>
            <a:off x="3179" y="-2"/>
            <a:ext cx="4651117" cy="6858002"/>
          </a:xfrm>
          <a:prstGeom prst="rect">
            <a:avLst/>
          </a:prstGeom>
        </p:spPr>
      </p:pic>
    </p:spTree>
    <p:extLst>
      <p:ext uri="{BB962C8B-B14F-4D97-AF65-F5344CB8AC3E}">
        <p14:creationId xmlns:p14="http://schemas.microsoft.com/office/powerpoint/2010/main" val="55851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85FA0B-3CC4-4D54-9F29-0C1751F15245}"/>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n-US" sz="5100">
                <a:solidFill>
                  <a:schemeClr val="tx2"/>
                </a:solidFill>
              </a:rPr>
              <a:t>Kidstime/kindercare</a:t>
            </a:r>
          </a:p>
        </p:txBody>
      </p:sp>
      <p:sp>
        <p:nvSpPr>
          <p:cNvPr id="3" name="Subtitle 2">
            <a:extLst>
              <a:ext uri="{FF2B5EF4-FFF2-40B4-BE49-F238E27FC236}">
                <a16:creationId xmlns:a16="http://schemas.microsoft.com/office/drawing/2014/main" id="{3A9B83AB-E791-487C-887B-5739B27D70AB}"/>
              </a:ext>
            </a:extLst>
          </p:cNvPr>
          <p:cNvSpPr>
            <a:spLocks noGrp="1"/>
          </p:cNvSpPr>
          <p:nvPr>
            <p:ph type="subTitle" idx="1"/>
          </p:nvPr>
        </p:nvSpPr>
        <p:spPr>
          <a:xfrm>
            <a:off x="2417779" y="4427183"/>
            <a:ext cx="7379502" cy="522928"/>
          </a:xfrm>
        </p:spPr>
        <p:txBody>
          <a:bodyPr>
            <a:normAutofit/>
          </a:bodyPr>
          <a:lstStyle/>
          <a:p>
            <a:pPr algn="ctr"/>
            <a:r>
              <a:rPr lang="en-US">
                <a:solidFill>
                  <a:srgbClr val="000000"/>
                </a:solidFill>
              </a:rPr>
              <a:t>				- Kelsey Ekren</a:t>
            </a: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6363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213F-DC8D-46EF-AF20-DB66CFAA3B0A}"/>
              </a:ext>
            </a:extLst>
          </p:cNvPr>
          <p:cNvSpPr>
            <a:spLocks noGrp="1"/>
          </p:cNvSpPr>
          <p:nvPr>
            <p:ph type="ctrTitle"/>
          </p:nvPr>
        </p:nvSpPr>
        <p:spPr>
          <a:xfrm flipV="1">
            <a:off x="4541264" y="-775251"/>
            <a:ext cx="169884" cy="1505236"/>
          </a:xfrm>
        </p:spPr>
        <p:txBody>
          <a:bodyPr>
            <a:normAutofit/>
          </a:bodyPr>
          <a:lstStyle/>
          <a:p>
            <a:endParaRPr lang="en-US" dirty="0"/>
          </a:p>
        </p:txBody>
      </p:sp>
      <p:sp>
        <p:nvSpPr>
          <p:cNvPr id="3" name="Subtitle 2">
            <a:extLst>
              <a:ext uri="{FF2B5EF4-FFF2-40B4-BE49-F238E27FC236}">
                <a16:creationId xmlns:a16="http://schemas.microsoft.com/office/drawing/2014/main" id="{B5242D5C-81D7-43C7-867A-57F745DF5F4A}"/>
              </a:ext>
            </a:extLst>
          </p:cNvPr>
          <p:cNvSpPr>
            <a:spLocks noGrp="1"/>
          </p:cNvSpPr>
          <p:nvPr>
            <p:ph type="subTitle" idx="1"/>
          </p:nvPr>
        </p:nvSpPr>
        <p:spPr>
          <a:xfrm>
            <a:off x="4464424" y="3696020"/>
            <a:ext cx="6590428" cy="812805"/>
          </a:xfrm>
        </p:spPr>
        <p:txBody>
          <a:bodyPr/>
          <a:lstStyle/>
          <a:p>
            <a:endParaRPr lang="en-US" dirty="0"/>
          </a:p>
        </p:txBody>
      </p:sp>
      <p:pic>
        <p:nvPicPr>
          <p:cNvPr id="6" name="Picture 5">
            <a:extLst>
              <a:ext uri="{FF2B5EF4-FFF2-40B4-BE49-F238E27FC236}">
                <a16:creationId xmlns:a16="http://schemas.microsoft.com/office/drawing/2014/main" id="{D931D10D-8F0F-4B88-BFEB-F39F9D3175BA}"/>
              </a:ext>
            </a:extLst>
          </p:cNvPr>
          <p:cNvPicPr>
            <a:picLocks noChangeAspect="1"/>
          </p:cNvPicPr>
          <p:nvPr/>
        </p:nvPicPr>
        <p:blipFill>
          <a:blip r:embed="rId2"/>
          <a:stretch>
            <a:fillRect/>
          </a:stretch>
        </p:blipFill>
        <p:spPr>
          <a:xfrm>
            <a:off x="92981" y="110735"/>
            <a:ext cx="3990975" cy="3048000"/>
          </a:xfrm>
          <a:prstGeom prst="rect">
            <a:avLst/>
          </a:prstGeom>
        </p:spPr>
      </p:pic>
      <p:sp>
        <p:nvSpPr>
          <p:cNvPr id="7" name="TextBox 6">
            <a:extLst>
              <a:ext uri="{FF2B5EF4-FFF2-40B4-BE49-F238E27FC236}">
                <a16:creationId xmlns:a16="http://schemas.microsoft.com/office/drawing/2014/main" id="{EF66507F-E56B-454B-9F64-4042D5F2AAC6}"/>
              </a:ext>
            </a:extLst>
          </p:cNvPr>
          <p:cNvSpPr txBox="1"/>
          <p:nvPr/>
        </p:nvSpPr>
        <p:spPr>
          <a:xfrm flipH="1">
            <a:off x="4541264" y="729985"/>
            <a:ext cx="7365814" cy="2677656"/>
          </a:xfrm>
          <a:prstGeom prst="rect">
            <a:avLst/>
          </a:prstGeom>
          <a:noFill/>
        </p:spPr>
        <p:txBody>
          <a:bodyPr wrap="square" rtlCol="0">
            <a:spAutoFit/>
          </a:bodyPr>
          <a:lstStyle/>
          <a:p>
            <a:r>
              <a:rPr lang="en-US" sz="2800" dirty="0"/>
              <a:t>The scientifically designed Montessori materials help your child learn through hands-on use and exploration.  Through continued use, your child develops a concrete understanding of abstract concepts, providing a solid foundation for learning into the future.</a:t>
            </a:r>
          </a:p>
        </p:txBody>
      </p:sp>
      <p:pic>
        <p:nvPicPr>
          <p:cNvPr id="8" name="Picture 7">
            <a:extLst>
              <a:ext uri="{FF2B5EF4-FFF2-40B4-BE49-F238E27FC236}">
                <a16:creationId xmlns:a16="http://schemas.microsoft.com/office/drawing/2014/main" id="{A1C51EE0-5A54-4435-A6A4-3D11CDBBA875}"/>
              </a:ext>
            </a:extLst>
          </p:cNvPr>
          <p:cNvPicPr>
            <a:picLocks noChangeAspect="1"/>
          </p:cNvPicPr>
          <p:nvPr/>
        </p:nvPicPr>
        <p:blipFill>
          <a:blip r:embed="rId3"/>
          <a:stretch>
            <a:fillRect/>
          </a:stretch>
        </p:blipFill>
        <p:spPr>
          <a:xfrm>
            <a:off x="11799" y="3291353"/>
            <a:ext cx="4153338" cy="2434944"/>
          </a:xfrm>
          <a:prstGeom prst="rect">
            <a:avLst/>
          </a:prstGeom>
        </p:spPr>
      </p:pic>
    </p:spTree>
    <p:extLst>
      <p:ext uri="{BB962C8B-B14F-4D97-AF65-F5344CB8AC3E}">
        <p14:creationId xmlns:p14="http://schemas.microsoft.com/office/powerpoint/2010/main" val="372726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F585-4E26-458C-B114-114C9E5E6951}"/>
              </a:ext>
            </a:extLst>
          </p:cNvPr>
          <p:cNvSpPr>
            <a:spLocks noGrp="1"/>
          </p:cNvSpPr>
          <p:nvPr>
            <p:ph type="ctrTitle"/>
          </p:nvPr>
        </p:nvSpPr>
        <p:spPr>
          <a:xfrm>
            <a:off x="6238877" y="583988"/>
            <a:ext cx="5287173" cy="2742808"/>
          </a:xfrm>
        </p:spPr>
        <p:txBody>
          <a:bodyPr/>
          <a:lstStyle/>
          <a:p>
            <a:endParaRPr lang="en-US" dirty="0"/>
          </a:p>
        </p:txBody>
      </p:sp>
      <p:sp>
        <p:nvSpPr>
          <p:cNvPr id="3" name="Subtitle 2">
            <a:extLst>
              <a:ext uri="{FF2B5EF4-FFF2-40B4-BE49-F238E27FC236}">
                <a16:creationId xmlns:a16="http://schemas.microsoft.com/office/drawing/2014/main" id="{1AC82014-6A4D-4AFD-B5D8-33809C954FCE}"/>
              </a:ext>
            </a:extLst>
          </p:cNvPr>
          <p:cNvSpPr>
            <a:spLocks noGrp="1"/>
          </p:cNvSpPr>
          <p:nvPr>
            <p:ph type="subTitle" idx="1"/>
          </p:nvPr>
        </p:nvSpPr>
        <p:spPr>
          <a:xfrm>
            <a:off x="6238877" y="5592439"/>
            <a:ext cx="5287173" cy="1068081"/>
          </a:xfrm>
        </p:spPr>
        <p:txBody>
          <a:bodyPr/>
          <a:lstStyle/>
          <a:p>
            <a:endParaRPr lang="en-US" dirty="0"/>
          </a:p>
        </p:txBody>
      </p:sp>
      <p:pic>
        <p:nvPicPr>
          <p:cNvPr id="5" name="Picture 4">
            <a:extLst>
              <a:ext uri="{FF2B5EF4-FFF2-40B4-BE49-F238E27FC236}">
                <a16:creationId xmlns:a16="http://schemas.microsoft.com/office/drawing/2014/main" id="{FAD90E17-E0A4-4604-BC11-2664A38BE5B0}"/>
              </a:ext>
            </a:extLst>
          </p:cNvPr>
          <p:cNvPicPr>
            <a:picLocks noChangeAspect="1"/>
          </p:cNvPicPr>
          <p:nvPr/>
        </p:nvPicPr>
        <p:blipFill>
          <a:blip r:embed="rId2"/>
          <a:stretch>
            <a:fillRect/>
          </a:stretch>
        </p:blipFill>
        <p:spPr>
          <a:xfrm>
            <a:off x="0" y="483941"/>
            <a:ext cx="5953125" cy="4572000"/>
          </a:xfrm>
          <a:prstGeom prst="rect">
            <a:avLst/>
          </a:prstGeom>
        </p:spPr>
      </p:pic>
      <p:sp>
        <p:nvSpPr>
          <p:cNvPr id="4" name="TextBox 3">
            <a:extLst>
              <a:ext uri="{FF2B5EF4-FFF2-40B4-BE49-F238E27FC236}">
                <a16:creationId xmlns:a16="http://schemas.microsoft.com/office/drawing/2014/main" id="{BEEB4F1B-9A85-427C-8417-501F256F571D}"/>
              </a:ext>
            </a:extLst>
          </p:cNvPr>
          <p:cNvSpPr txBox="1"/>
          <p:nvPr/>
        </p:nvSpPr>
        <p:spPr>
          <a:xfrm>
            <a:off x="6238877" y="483941"/>
            <a:ext cx="5703983" cy="4801314"/>
          </a:xfrm>
          <a:prstGeom prst="rect">
            <a:avLst/>
          </a:prstGeom>
          <a:noFill/>
        </p:spPr>
        <p:txBody>
          <a:bodyPr wrap="square" rtlCol="0">
            <a:spAutoFit/>
          </a:bodyPr>
          <a:lstStyle/>
          <a:p>
            <a:r>
              <a:rPr lang="en-US" dirty="0"/>
              <a:t>Teachers:</a:t>
            </a:r>
          </a:p>
          <a:p>
            <a:pPr marL="285750" indent="-285750">
              <a:buFont typeface="Arial" panose="020B0604020202020204" pitchFamily="34" charset="0"/>
              <a:buChar char="•"/>
            </a:pPr>
            <a:r>
              <a:rPr lang="en-US" dirty="0"/>
              <a:t>trained to respect your child’s unique potential and connect the student with the lesson best suited at the precise moment of development</a:t>
            </a:r>
          </a:p>
          <a:p>
            <a:pPr marL="285750" indent="-285750">
              <a:buFont typeface="Arial" panose="020B0604020202020204" pitchFamily="34" charset="0"/>
              <a:buChar char="•"/>
            </a:pPr>
            <a:r>
              <a:rPr lang="en-US" dirty="0"/>
              <a:t>challenge children according to their ability, not to a generic standard</a:t>
            </a:r>
          </a:p>
          <a:p>
            <a:pPr marL="285750" indent="-285750">
              <a:buFont typeface="Arial" panose="020B0604020202020204" pitchFamily="34" charset="0"/>
              <a:buChar char="•"/>
            </a:pPr>
            <a:r>
              <a:rPr lang="en-US" dirty="0"/>
              <a:t>encourage student to explore and use materials at their own developmental level and pace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thoughtfully prepare the classroom environment to invite curiosity and stimulate learning</a:t>
            </a:r>
          </a:p>
          <a:p>
            <a:pPr marL="285750" indent="-285750">
              <a:buFont typeface="Arial" panose="020B0604020202020204" pitchFamily="34" charset="0"/>
              <a:buChar char="•"/>
            </a:pPr>
            <a:r>
              <a:rPr lang="en-US" dirty="0"/>
              <a:t>find opportunities to refer children to one another; support students’ spontaneous cooperative efforts</a:t>
            </a:r>
          </a:p>
          <a:p>
            <a:pPr marL="285750" indent="-285750">
              <a:buFont typeface="Arial" panose="020B0604020202020204" pitchFamily="34" charset="0"/>
              <a:buChar char="•"/>
            </a:pPr>
            <a:r>
              <a:rPr lang="en-US" dirty="0"/>
              <a:t>are available to students as they select the tasks they need to work on, and strive to attain competency in a number of specific tasks laid out in the prepared Montessori classroom</a:t>
            </a:r>
          </a:p>
        </p:txBody>
      </p:sp>
    </p:spTree>
    <p:extLst>
      <p:ext uri="{BB962C8B-B14F-4D97-AF65-F5344CB8AC3E}">
        <p14:creationId xmlns:p14="http://schemas.microsoft.com/office/powerpoint/2010/main" val="85647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5F8B-4D1C-45CE-9204-BFB3F83DA763}"/>
              </a:ext>
            </a:extLst>
          </p:cNvPr>
          <p:cNvSpPr>
            <a:spLocks noGrp="1"/>
          </p:cNvSpPr>
          <p:nvPr>
            <p:ph type="ctrTitle"/>
          </p:nvPr>
        </p:nvSpPr>
        <p:spPr>
          <a:xfrm>
            <a:off x="295077" y="352880"/>
            <a:ext cx="7373589" cy="2990850"/>
          </a:xfrm>
        </p:spPr>
        <p:txBody>
          <a:bodyPr/>
          <a:lstStyle/>
          <a:p>
            <a:endParaRPr lang="en-US" dirty="0"/>
          </a:p>
        </p:txBody>
      </p:sp>
      <p:sp>
        <p:nvSpPr>
          <p:cNvPr id="3" name="Subtitle 2">
            <a:extLst>
              <a:ext uri="{FF2B5EF4-FFF2-40B4-BE49-F238E27FC236}">
                <a16:creationId xmlns:a16="http://schemas.microsoft.com/office/drawing/2014/main" id="{2B00F360-ECAB-48A3-8127-84042CEEE87F}"/>
              </a:ext>
            </a:extLst>
          </p:cNvPr>
          <p:cNvSpPr>
            <a:spLocks noGrp="1"/>
          </p:cNvSpPr>
          <p:nvPr>
            <p:ph type="subTitle" idx="1"/>
          </p:nvPr>
        </p:nvSpPr>
        <p:spPr>
          <a:xfrm>
            <a:off x="295076" y="3580760"/>
            <a:ext cx="7373589" cy="1421546"/>
          </a:xfrm>
        </p:spPr>
        <p:txBody>
          <a:bodyPr/>
          <a:lstStyle/>
          <a:p>
            <a:endParaRPr lang="en-US" dirty="0"/>
          </a:p>
        </p:txBody>
      </p:sp>
      <p:pic>
        <p:nvPicPr>
          <p:cNvPr id="5" name="Picture 4">
            <a:extLst>
              <a:ext uri="{FF2B5EF4-FFF2-40B4-BE49-F238E27FC236}">
                <a16:creationId xmlns:a16="http://schemas.microsoft.com/office/drawing/2014/main" id="{ABE7C3F6-92ED-4D43-B2DD-D9562531061E}"/>
              </a:ext>
            </a:extLst>
          </p:cNvPr>
          <p:cNvPicPr>
            <a:picLocks noChangeAspect="1"/>
          </p:cNvPicPr>
          <p:nvPr/>
        </p:nvPicPr>
        <p:blipFill>
          <a:blip r:embed="rId2"/>
          <a:stretch>
            <a:fillRect/>
          </a:stretch>
        </p:blipFill>
        <p:spPr>
          <a:xfrm>
            <a:off x="7530282" y="186302"/>
            <a:ext cx="4010025" cy="2990850"/>
          </a:xfrm>
          <a:prstGeom prst="rect">
            <a:avLst/>
          </a:prstGeom>
        </p:spPr>
      </p:pic>
      <p:sp>
        <p:nvSpPr>
          <p:cNvPr id="4" name="TextBox 3">
            <a:extLst>
              <a:ext uri="{FF2B5EF4-FFF2-40B4-BE49-F238E27FC236}">
                <a16:creationId xmlns:a16="http://schemas.microsoft.com/office/drawing/2014/main" id="{A95E0F3B-BF89-435B-B08B-2F38172F385F}"/>
              </a:ext>
            </a:extLst>
          </p:cNvPr>
          <p:cNvSpPr txBox="1"/>
          <p:nvPr/>
        </p:nvSpPr>
        <p:spPr>
          <a:xfrm>
            <a:off x="295076" y="457200"/>
            <a:ext cx="7373589" cy="5016758"/>
          </a:xfrm>
          <a:prstGeom prst="rect">
            <a:avLst/>
          </a:prstGeom>
          <a:noFill/>
        </p:spPr>
        <p:txBody>
          <a:bodyPr wrap="square" rtlCol="0">
            <a:spAutoFit/>
          </a:bodyPr>
          <a:lstStyle/>
          <a:p>
            <a:r>
              <a:rPr lang="en-US" sz="3200" dirty="0"/>
              <a:t>Kindergarten students use a variety of carefully selected materials to help them explore concepts and achieve abstraction.  </a:t>
            </a:r>
          </a:p>
          <a:p>
            <a:r>
              <a:rPr lang="en-US" sz="3200" dirty="0"/>
              <a:t>Each aspect of the curriculum utilizes manipulatives that help students progress.  These materials are selected so that they follow a natural progression that aligns with benchmarks for childhood development and serve not to distract from learning, but as an aid to understanding larger concepts.</a:t>
            </a:r>
          </a:p>
        </p:txBody>
      </p:sp>
      <p:pic>
        <p:nvPicPr>
          <p:cNvPr id="6" name="Picture 5">
            <a:extLst>
              <a:ext uri="{FF2B5EF4-FFF2-40B4-BE49-F238E27FC236}">
                <a16:creationId xmlns:a16="http://schemas.microsoft.com/office/drawing/2014/main" id="{3CA97171-6D36-4981-805A-8259D2A70338}"/>
              </a:ext>
            </a:extLst>
          </p:cNvPr>
          <p:cNvPicPr>
            <a:picLocks noChangeAspect="1"/>
          </p:cNvPicPr>
          <p:nvPr/>
        </p:nvPicPr>
        <p:blipFill>
          <a:blip r:embed="rId3"/>
          <a:stretch>
            <a:fillRect/>
          </a:stretch>
        </p:blipFill>
        <p:spPr>
          <a:xfrm>
            <a:off x="8059032" y="2851229"/>
            <a:ext cx="3946395" cy="2990851"/>
          </a:xfrm>
          <a:prstGeom prst="rect">
            <a:avLst/>
          </a:prstGeom>
        </p:spPr>
      </p:pic>
    </p:spTree>
    <p:extLst>
      <p:ext uri="{BB962C8B-B14F-4D97-AF65-F5344CB8AC3E}">
        <p14:creationId xmlns:p14="http://schemas.microsoft.com/office/powerpoint/2010/main" val="167192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183C4AE-70D5-4801-99B9-9F5B71B169DF}"/>
              </a:ext>
            </a:extLst>
          </p:cNvPr>
          <p:cNvSpPr>
            <a:spLocks noGrp="1"/>
          </p:cNvSpPr>
          <p:nvPr>
            <p:ph type="ctrTitle"/>
          </p:nvPr>
        </p:nvSpPr>
        <p:spPr>
          <a:xfrm>
            <a:off x="1452616" y="962902"/>
            <a:ext cx="4176384" cy="2380828"/>
          </a:xfrm>
        </p:spPr>
        <p:txBody>
          <a:bodyPr>
            <a:normAutofit/>
          </a:bodyPr>
          <a:lstStyle/>
          <a:p>
            <a:r>
              <a:rPr lang="en-US" sz="4800"/>
              <a:t>Lakeridge Casa</a:t>
            </a:r>
          </a:p>
        </p:txBody>
      </p:sp>
      <p:sp>
        <p:nvSpPr>
          <p:cNvPr id="3" name="Subtitle 2">
            <a:extLst>
              <a:ext uri="{FF2B5EF4-FFF2-40B4-BE49-F238E27FC236}">
                <a16:creationId xmlns:a16="http://schemas.microsoft.com/office/drawing/2014/main" id="{2278BFEF-128C-486B-B925-7008BC0EFDFB}"/>
              </a:ext>
            </a:extLst>
          </p:cNvPr>
          <p:cNvSpPr>
            <a:spLocks noGrp="1"/>
          </p:cNvSpPr>
          <p:nvPr>
            <p:ph type="subTitle" idx="1"/>
          </p:nvPr>
        </p:nvSpPr>
        <p:spPr>
          <a:xfrm>
            <a:off x="676657" y="3531204"/>
            <a:ext cx="4947440" cy="1610643"/>
          </a:xfrm>
        </p:spPr>
        <p:txBody>
          <a:bodyPr>
            <a:normAutofit/>
          </a:bodyPr>
          <a:lstStyle/>
          <a:p>
            <a:pPr marL="285750" indent="-285750">
              <a:buFont typeface="Wingdings" panose="05000000000000000000" pitchFamily="2" charset="2"/>
              <a:buChar char="v"/>
            </a:pPr>
            <a:r>
              <a:rPr lang="en-US" sz="1600" dirty="0"/>
              <a:t>OPEN TO CHILDREN THAT WILL BE 5 YEARS OLD BY January 31, 2023</a:t>
            </a:r>
          </a:p>
          <a:p>
            <a:pPr marL="285750" indent="-285750">
              <a:buFont typeface="Wingdings" panose="05000000000000000000" pitchFamily="2" charset="2"/>
              <a:buChar char="v"/>
            </a:pPr>
            <a:r>
              <a:rPr lang="en-US" sz="1600" dirty="0"/>
              <a:t>Kindergarten program</a:t>
            </a:r>
          </a:p>
          <a:p>
            <a:pPr marL="285750" indent="-285750">
              <a:buFont typeface="Wingdings" panose="05000000000000000000" pitchFamily="2" charset="2"/>
              <a:buChar char="v"/>
            </a:pPr>
            <a:r>
              <a:rPr lang="en-US" sz="1600" dirty="0"/>
              <a:t>Morning class</a:t>
            </a:r>
          </a:p>
          <a:p>
            <a:pPr marL="285750" indent="-285750">
              <a:buFont typeface="Wingdings" panose="05000000000000000000" pitchFamily="2" charset="2"/>
              <a:buChar char="v"/>
            </a:pPr>
            <a:endParaRPr lang="en-US" sz="1600" dirty="0"/>
          </a:p>
        </p:txBody>
      </p:sp>
      <p:cxnSp>
        <p:nvCxnSpPr>
          <p:cNvPr id="30" name="Straight Connector 13">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Graphic 6" descr="House">
            <a:extLst>
              <a:ext uri="{FF2B5EF4-FFF2-40B4-BE49-F238E27FC236}">
                <a16:creationId xmlns:a16="http://schemas.microsoft.com/office/drawing/2014/main" id="{FBEFD8AA-89F6-88F8-5CE7-702A70018A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251" y="805583"/>
            <a:ext cx="4660762" cy="4660762"/>
          </a:xfrm>
          <a:prstGeom prst="rect">
            <a:avLst/>
          </a:prstGeom>
        </p:spPr>
      </p:pic>
      <p:pic>
        <p:nvPicPr>
          <p:cNvPr id="31" name="Picture 15">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1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57071" y="1584552"/>
            <a:ext cx="9099255" cy="2537251"/>
          </a:xfrm>
        </p:spPr>
        <p:txBody>
          <a:bodyPr anchor="ctr">
            <a:normAutofit/>
          </a:bodyPr>
          <a:lstStyle/>
          <a:p>
            <a:pPr algn="ctr"/>
            <a:r>
              <a:rPr lang="en-US" sz="5600" b="1">
                <a:solidFill>
                  <a:srgbClr val="454545"/>
                </a:solidFill>
                <a:latin typeface="Georgia" panose="02040502050405020303" pitchFamily="18" charset="0"/>
              </a:rPr>
              <a:t>The Montessori Lower Elementary Classroom</a:t>
            </a:r>
          </a:p>
        </p:txBody>
      </p:sp>
      <p:sp>
        <p:nvSpPr>
          <p:cNvPr id="3" name="Subtitle 2"/>
          <p:cNvSpPr>
            <a:spLocks noGrp="1"/>
          </p:cNvSpPr>
          <p:nvPr>
            <p:ph type="subTitle" idx="1"/>
          </p:nvPr>
        </p:nvSpPr>
        <p:spPr>
          <a:xfrm>
            <a:off x="1535372" y="4133234"/>
            <a:ext cx="9120954" cy="744373"/>
          </a:xfrm>
        </p:spPr>
        <p:txBody>
          <a:bodyPr>
            <a:normAutofit fontScale="77500" lnSpcReduction="20000"/>
          </a:bodyPr>
          <a:lstStyle/>
          <a:p>
            <a:pPr algn="ctr"/>
            <a:r>
              <a:rPr lang="en-US" b="1" dirty="0">
                <a:solidFill>
                  <a:schemeClr val="accent1"/>
                </a:solidFill>
                <a:latin typeface="Georgia" panose="02040502050405020303" pitchFamily="18" charset="0"/>
              </a:rPr>
              <a:t>Key Aspects of the Prepared Environment</a:t>
            </a:r>
          </a:p>
          <a:p>
            <a:pPr algn="ctr"/>
            <a:r>
              <a:rPr lang="en-US" dirty="0">
                <a:solidFill>
                  <a:schemeClr val="bg1"/>
                </a:solidFill>
                <a:latin typeface="Georgia" panose="02040502050405020303" pitchFamily="18" charset="0"/>
              </a:rPr>
              <a:t>		- Ms. Rebecca Jenkins – classroom Teacher</a:t>
            </a:r>
          </a:p>
        </p:txBody>
      </p:sp>
      <p:pic>
        <p:nvPicPr>
          <p:cNvPr id="18" name="Picture 1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2549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80" y="804520"/>
            <a:ext cx="3530157" cy="1049235"/>
          </a:xfrm>
        </p:spPr>
        <p:txBody>
          <a:bodyPr vert="horz" lIns="91440" tIns="45720" rIns="91440" bIns="45720" rtlCol="0" anchor="t">
            <a:normAutofit/>
          </a:bodyPr>
          <a:lstStyle/>
          <a:p>
            <a:r>
              <a:rPr lang="en-US" sz="3200"/>
              <a:t>The Prepared Environment</a:t>
            </a:r>
          </a:p>
        </p:txBody>
      </p:sp>
      <p:sp>
        <p:nvSpPr>
          <p:cNvPr id="22" name="Rectangle 2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p:cNvSpPr>
            <a:spLocks noGrp="1"/>
          </p:cNvSpPr>
          <p:nvPr>
            <p:ph type="body" sz="half" idx="2"/>
          </p:nvPr>
        </p:nvSpPr>
        <p:spPr>
          <a:xfrm>
            <a:off x="338097" y="2259106"/>
            <a:ext cx="4640007" cy="3207239"/>
          </a:xfrm>
        </p:spPr>
        <p:txBody>
          <a:bodyPr vert="horz" lIns="91440" tIns="45720" rIns="91440" bIns="45720" rtlCol="0" anchor="t">
            <a:normAutofit/>
          </a:bodyPr>
          <a:lstStyle/>
          <a:p>
            <a:r>
              <a:rPr lang="en-US" dirty="0"/>
              <a:t>The Lower Elementary classroom, like all other Montessori classrooms, is prepared based on sensitive periods and known developmental needs of children in this age range (6-9).  It provides children freedom within limits and allows for a balance between choice and responsibility, resulting in the spontaneous activity of the child.</a:t>
            </a:r>
          </a:p>
          <a:p>
            <a:endParaRPr lang="en-US" dirty="0"/>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569" r="2578" b="4"/>
          <a:stretch/>
        </p:blipFill>
        <p:spPr>
          <a:xfrm>
            <a:off x="6093926" y="1116345"/>
            <a:ext cx="4821551" cy="3866172"/>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2503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F7E1DBF80C894AB70D06FE1C4966BD" ma:contentTypeVersion="1" ma:contentTypeDescription="Create a new document." ma:contentTypeScope="" ma:versionID="5ccaaadc406a902a9e9df1d58c295a31">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BECD7-BC93-432E-99A0-2ACD954B1794}"/>
</file>

<file path=customXml/itemProps2.xml><?xml version="1.0" encoding="utf-8"?>
<ds:datastoreItem xmlns:ds="http://schemas.openxmlformats.org/officeDocument/2006/customXml" ds:itemID="{8BE21789-B506-4EDC-878F-F9C9F10B9981}"/>
</file>

<file path=customXml/itemProps3.xml><?xml version="1.0" encoding="utf-8"?>
<ds:datastoreItem xmlns:ds="http://schemas.openxmlformats.org/officeDocument/2006/customXml" ds:itemID="{803CC594-AD7D-409F-8F98-052DCFECD425}"/>
</file>

<file path=docProps/app.xml><?xml version="1.0" encoding="utf-8"?>
<Properties xmlns="http://schemas.openxmlformats.org/officeDocument/2006/extended-properties" xmlns:vt="http://schemas.openxmlformats.org/officeDocument/2006/docPropsVTypes">
  <Template>Gallery</Template>
  <TotalTime>420</TotalTime>
  <Words>1259</Words>
  <Application>Microsoft Office PowerPoint</Application>
  <PresentationFormat>Widescreen</PresentationFormat>
  <Paragraphs>116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Georgia</vt:lpstr>
      <vt:lpstr>Gill Sans MT</vt:lpstr>
      <vt:lpstr>Wingdings</vt:lpstr>
      <vt:lpstr>Gallery</vt:lpstr>
      <vt:lpstr>Lakeridge Montessori Program</vt:lpstr>
      <vt:lpstr>PowerPoint Presentation</vt:lpstr>
      <vt:lpstr>Montessori – Casa Program</vt:lpstr>
      <vt:lpstr>PowerPoint Presentation</vt:lpstr>
      <vt:lpstr>PowerPoint Presentation</vt:lpstr>
      <vt:lpstr>PowerPoint Presentation</vt:lpstr>
      <vt:lpstr>Lakeridge Casa</vt:lpstr>
      <vt:lpstr>The Montessori Lower Elementary Classroom</vt:lpstr>
      <vt:lpstr>The Prepared Environment</vt:lpstr>
      <vt:lpstr>Aspects of the Prepared Environment</vt:lpstr>
      <vt:lpstr> Multi-aged Groupings, Self-Directed Learning &amp; Spontaneous Activity </vt:lpstr>
      <vt:lpstr>Multi-Aged Groupings allow for real world dynamics in which the child is both a learner and leader. </vt:lpstr>
      <vt:lpstr>Hands-on, Discovery Based Learning </vt:lpstr>
      <vt:lpstr>PowerPoint Presentation</vt:lpstr>
      <vt:lpstr>Concentration and Meaningful Collaborative Work </vt:lpstr>
      <vt:lpstr>Concentration and Meaningful Collaborative Work</vt:lpstr>
      <vt:lpstr>Freedom within Limits </vt:lpstr>
      <vt:lpstr>Freedom within Limits</vt:lpstr>
      <vt:lpstr>Teacher as Guide &amp;  Uninterrupted Work Cycle</vt:lpstr>
      <vt:lpstr>Teacher as Guide &amp; Uninterrupted Work Cycle</vt:lpstr>
      <vt:lpstr>Assessment within montessori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Park School – Saskatoon Public Schools –   Montessori Program</vt:lpstr>
      <vt:lpstr>PowerPoint Presentation</vt:lpstr>
      <vt:lpstr>PowerPoint Presentation</vt:lpstr>
      <vt:lpstr>PowerPoint Presentation</vt:lpstr>
      <vt:lpstr>PowerPoint Presentation</vt:lpstr>
      <vt:lpstr>Questions….</vt:lpstr>
      <vt:lpstr>Kidstime/kindercare</vt:lpstr>
    </vt:vector>
  </TitlesOfParts>
  <Company>Saskatoon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Montessori Lower Elementary Classroom</dc:title>
  <dc:creator>Jenkins, Rebecca Patricia</dc:creator>
  <cp:lastModifiedBy>Leel, Janna</cp:lastModifiedBy>
  <cp:revision>52</cp:revision>
  <cp:lastPrinted>2022-03-17T17:13:12Z</cp:lastPrinted>
  <dcterms:created xsi:type="dcterms:W3CDTF">2019-04-18T03:32:57Z</dcterms:created>
  <dcterms:modified xsi:type="dcterms:W3CDTF">2022-04-04T19:35:11Z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0x010100DDF7E1DBF80C894AB70D06FE1C4966BD</vt:lpwstr>
  </property>
</Properties>
</file>